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1"/>
  </p:notesMasterIdLst>
  <p:sldIdLst>
    <p:sldId id="256" r:id="rId2"/>
    <p:sldId id="257" r:id="rId3"/>
    <p:sldId id="312" r:id="rId4"/>
    <p:sldId id="258" r:id="rId5"/>
    <p:sldId id="259" r:id="rId6"/>
    <p:sldId id="337" r:id="rId7"/>
    <p:sldId id="336" r:id="rId8"/>
    <p:sldId id="338" r:id="rId9"/>
    <p:sldId id="280" r:id="rId10"/>
    <p:sldId id="281" r:id="rId11"/>
    <p:sldId id="306" r:id="rId12"/>
    <p:sldId id="307" r:id="rId13"/>
    <p:sldId id="308" r:id="rId14"/>
    <p:sldId id="309" r:id="rId15"/>
    <p:sldId id="310" r:id="rId16"/>
    <p:sldId id="311" r:id="rId17"/>
    <p:sldId id="313" r:id="rId18"/>
    <p:sldId id="316" r:id="rId19"/>
    <p:sldId id="260" r:id="rId20"/>
    <p:sldId id="318" r:id="rId21"/>
    <p:sldId id="319" r:id="rId22"/>
    <p:sldId id="320" r:id="rId23"/>
    <p:sldId id="321" r:id="rId24"/>
    <p:sldId id="322" r:id="rId25"/>
    <p:sldId id="323" r:id="rId26"/>
    <p:sldId id="324" r:id="rId27"/>
    <p:sldId id="334" r:id="rId28"/>
    <p:sldId id="335" r:id="rId29"/>
    <p:sldId id="277" r:id="rId30"/>
  </p:sldIdLst>
  <p:sldSz cx="12192000" cy="6858000"/>
  <p:notesSz cx="6858000" cy="9144000"/>
  <p:embeddedFontLst>
    <p:embeddedFont>
      <p:font typeface="Impact" panose="020B0806030902050204" pitchFamily="34" charset="0"/>
      <p:regular r:id="rId32"/>
    </p:embeddedFont>
    <p:embeddedFont>
      <p:font typeface="Poppins Light" panose="00000400000000000000" pitchFamily="2" charset="0"/>
      <p:regular r:id="rId33"/>
      <p:italic r:id="rId34"/>
    </p:embeddedFont>
    <p:embeddedFont>
      <p:font typeface="Poppins Medium" panose="00000600000000000000" pitchFamily="2" charset="0"/>
      <p:regular r:id="rId35"/>
      <p:bold r:id="rId36"/>
      <p:italic r:id="rId37"/>
    </p:embeddedFont>
    <p:embeddedFont>
      <p:font typeface="Poppins SemiBold" panose="00000700000000000000" pitchFamily="2" charset="0"/>
      <p:regular r:id="rId38"/>
      <p:bold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6" userDrawn="1">
          <p15:clr>
            <a:srgbClr val="747775"/>
          </p15:clr>
        </p15:guide>
        <p15:guide id="2" pos="384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0E00750-9B00-4F0B-962A-C5DDD86BF4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20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bda083fdf4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bda083fdf4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bda083fdf4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bda083fdf4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bda083fdf4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bda083fdf4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bda083fdf4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bda083fdf4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bda083fdf4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bda083fdf4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bda083fdf4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bda083fdf4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eb205fd2b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eb205fd2b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da083fdf4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bda083fdf4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eb2014fdb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eb2014fdb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eb205fd2b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eb205fd2b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eb2014fdb4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eb2014fdb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bda083fdf4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bda083fdf4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eb2014fdb4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eb2014fdb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bda083fdf4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bda083fdf4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eb2014fdb4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eb2014fdb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bda083fdf4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bda083fdf4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eb2014fdb4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eb2014fdb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da083fdf4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bda083fdf4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bda083fdf4_2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bda083fdf4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eb205fd2b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eb205fd2b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da083fdf4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bda083fdf4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310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180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36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b2014fdb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b2014fdb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9/23/2024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957866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088993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182431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621977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624963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9/23/2024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583549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9/23/2024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62332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662162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4708587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and image right">
  <p:cSld name="One column text and image right">
    <p:spTree>
      <p:nvGrpSpPr>
        <p:cNvPr id="1" name="Shape 150"/>
        <p:cNvGrpSpPr/>
        <p:nvPr/>
      </p:nvGrpSpPr>
      <p:grpSpPr>
        <a:xfrm>
          <a:off x="0" y="0"/>
          <a:ext cx="0" cy="0"/>
          <a:chOff x="0" y="0"/>
          <a:chExt cx="0" cy="0"/>
        </a:xfrm>
      </p:grpSpPr>
      <p:sp>
        <p:nvSpPr>
          <p:cNvPr id="151" name="Google Shape;151;p13"/>
          <p:cNvSpPr txBox="1">
            <a:spLocks noGrp="1"/>
          </p:cNvSpPr>
          <p:nvPr>
            <p:ph type="title"/>
          </p:nvPr>
        </p:nvSpPr>
        <p:spPr>
          <a:xfrm>
            <a:off x="1845975" y="1055450"/>
            <a:ext cx="8795400" cy="6783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52" name="Google Shape;152;p13"/>
          <p:cNvSpPr txBox="1">
            <a:spLocks noGrp="1"/>
          </p:cNvSpPr>
          <p:nvPr>
            <p:ph type="body" idx="1"/>
          </p:nvPr>
        </p:nvSpPr>
        <p:spPr>
          <a:xfrm>
            <a:off x="1845975" y="2016375"/>
            <a:ext cx="4250100" cy="38349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153" name="Google Shape;153;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54" name="Google Shape;154;p13"/>
          <p:cNvSpPr>
            <a:spLocks noGrp="1"/>
          </p:cNvSpPr>
          <p:nvPr>
            <p:ph type="pic" idx="2"/>
          </p:nvPr>
        </p:nvSpPr>
        <p:spPr>
          <a:xfrm>
            <a:off x="6461750" y="2168775"/>
            <a:ext cx="4250100" cy="3441900"/>
          </a:xfrm>
          <a:prstGeom prst="rect">
            <a:avLst/>
          </a:prstGeom>
          <a:noFill/>
          <a:ln>
            <a:noFill/>
          </a:ln>
          <a:effectLst>
            <a:outerShdw dist="114300" dir="2700000" algn="bl" rotWithShape="0">
              <a:srgbClr val="000000">
                <a:alpha val="10000"/>
              </a:srgbClr>
            </a:outerShdw>
          </a:effectLst>
        </p:spPr>
      </p:sp>
    </p:spTree>
    <p:extLst>
      <p:ext uri="{BB962C8B-B14F-4D97-AF65-F5344CB8AC3E}">
        <p14:creationId xmlns:p14="http://schemas.microsoft.com/office/powerpoint/2010/main" val="2884631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1980975" y="1200425"/>
            <a:ext cx="8490300" cy="45954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100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57" name="Google Shape;157;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Tree>
    <p:extLst>
      <p:ext uri="{BB962C8B-B14F-4D97-AF65-F5344CB8AC3E}">
        <p14:creationId xmlns:p14="http://schemas.microsoft.com/office/powerpoint/2010/main" val="3136133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8950239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5"/>
        <p:cNvGrpSpPr/>
        <p:nvPr/>
      </p:nvGrpSpPr>
      <p:grpSpPr>
        <a:xfrm>
          <a:off x="0" y="0"/>
          <a:ext cx="0" cy="0"/>
          <a:chOff x="0" y="0"/>
          <a:chExt cx="0" cy="0"/>
        </a:xfrm>
      </p:grpSpPr>
      <p:sp>
        <p:nvSpPr>
          <p:cNvPr id="146" name="Google Shape;146;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47" name="Google Shape;147;p12"/>
          <p:cNvSpPr>
            <a:spLocks noGrp="1"/>
          </p:cNvSpPr>
          <p:nvPr>
            <p:ph type="pic" idx="2"/>
          </p:nvPr>
        </p:nvSpPr>
        <p:spPr>
          <a:xfrm>
            <a:off x="8456775" y="2016425"/>
            <a:ext cx="2184600" cy="2184600"/>
          </a:xfrm>
          <a:prstGeom prst="rect">
            <a:avLst/>
          </a:prstGeom>
          <a:noFill/>
          <a:ln>
            <a:noFill/>
          </a:ln>
          <a:effectLst>
            <a:outerShdw dist="114300" dir="2700000" algn="bl" rotWithShape="0">
              <a:srgbClr val="000000">
                <a:alpha val="10000"/>
              </a:srgbClr>
            </a:outerShdw>
          </a:effectLst>
        </p:spPr>
      </p:sp>
      <p:sp>
        <p:nvSpPr>
          <p:cNvPr id="148" name="Google Shape;148;p12"/>
          <p:cNvSpPr txBox="1">
            <a:spLocks noGrp="1"/>
          </p:cNvSpPr>
          <p:nvPr>
            <p:ph type="title"/>
          </p:nvPr>
        </p:nvSpPr>
        <p:spPr>
          <a:xfrm>
            <a:off x="1845975" y="1055450"/>
            <a:ext cx="8795400" cy="678300"/>
          </a:xfrm>
          <a:prstGeom prst="rect">
            <a:avLst/>
          </a:prstGeom>
        </p:spPr>
        <p:txBody>
          <a:bodyPr spcFirstLastPara="1" wrap="square" lIns="121900" tIns="121900" rIns="121900" bIns="121900" anchor="t" anchorCtr="0">
            <a:normAutofit/>
          </a:bodyPr>
          <a:lstStyle>
            <a:lvl1pPr lvl="0" algn="ctr" rtl="0">
              <a:spcBef>
                <a:spcPts val="0"/>
              </a:spcBef>
              <a:spcAft>
                <a:spcPts val="0"/>
              </a:spcAft>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49" name="Google Shape;149;p12"/>
          <p:cNvSpPr txBox="1">
            <a:spLocks noGrp="1"/>
          </p:cNvSpPr>
          <p:nvPr>
            <p:ph type="body" idx="1"/>
          </p:nvPr>
        </p:nvSpPr>
        <p:spPr>
          <a:xfrm>
            <a:off x="1845975" y="2016375"/>
            <a:ext cx="6339000" cy="21846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extLst>
      <p:ext uri="{BB962C8B-B14F-4D97-AF65-F5344CB8AC3E}">
        <p14:creationId xmlns:p14="http://schemas.microsoft.com/office/powerpoint/2010/main" val="636163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x boxes">
  <p:cSld name="Six boxes">
    <p:spTree>
      <p:nvGrpSpPr>
        <p:cNvPr id="1" name="Shape 82"/>
        <p:cNvGrpSpPr/>
        <p:nvPr/>
      </p:nvGrpSpPr>
      <p:grpSpPr>
        <a:xfrm>
          <a:off x="0" y="0"/>
          <a:ext cx="0" cy="0"/>
          <a:chOff x="0" y="0"/>
          <a:chExt cx="0" cy="0"/>
        </a:xfrm>
      </p:grpSpPr>
      <p:sp>
        <p:nvSpPr>
          <p:cNvPr id="83" name="Google Shape;83;p5"/>
          <p:cNvSpPr txBox="1">
            <a:spLocks noGrp="1"/>
          </p:cNvSpPr>
          <p:nvPr>
            <p:ph type="title"/>
          </p:nvPr>
        </p:nvSpPr>
        <p:spPr>
          <a:xfrm>
            <a:off x="1851349" y="1221550"/>
            <a:ext cx="8867100" cy="6006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000"/>
              <a:buNone/>
              <a:defRPr sz="40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a:endParaRPr/>
          </a:p>
        </p:txBody>
      </p:sp>
      <p:sp>
        <p:nvSpPr>
          <p:cNvPr id="84" name="Google Shape;84;p5"/>
          <p:cNvSpPr txBox="1">
            <a:spLocks noGrp="1"/>
          </p:cNvSpPr>
          <p:nvPr>
            <p:ph type="subTitle" idx="1"/>
          </p:nvPr>
        </p:nvSpPr>
        <p:spPr>
          <a:xfrm>
            <a:off x="1851350" y="2103500"/>
            <a:ext cx="3250500" cy="516000"/>
          </a:xfrm>
          <a:prstGeom prst="rect">
            <a:avLst/>
          </a:prstGeom>
          <a:solidFill>
            <a:schemeClr val="accent2"/>
          </a:solidFill>
          <a:effectLst>
            <a:outerShdw dist="114300" dir="13500000" algn="bl" rotWithShape="0">
              <a:srgbClr val="000000">
                <a:alpha val="10000"/>
              </a:srgbClr>
            </a:outerShdw>
          </a:effectLst>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1400">
                <a:solidFill>
                  <a:srgbClr val="4A4035"/>
                </a:solidFill>
                <a:latin typeface="Poppins Medium" panose="00000500000000000000"/>
                <a:ea typeface="Poppins Medium" panose="00000500000000000000"/>
                <a:cs typeface="Poppins Medium" panose="00000500000000000000"/>
                <a:sym typeface="Poppins Medium" panose="000005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5"/>
          <p:cNvSpPr txBox="1">
            <a:spLocks noGrp="1"/>
          </p:cNvSpPr>
          <p:nvPr>
            <p:ph type="body" idx="2"/>
          </p:nvPr>
        </p:nvSpPr>
        <p:spPr>
          <a:xfrm>
            <a:off x="5326975" y="2043950"/>
            <a:ext cx="5391300" cy="635100"/>
          </a:xfrm>
          <a:prstGeom prst="rect">
            <a:avLst/>
          </a:prstGeom>
        </p:spPr>
        <p:txBody>
          <a:bodyPr spcFirstLastPara="1" wrap="square" lIns="121900" tIns="121900" rIns="121900" bIns="121900" anchor="t" anchorCtr="0">
            <a:norm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6" name="Google Shape;86;p5"/>
          <p:cNvSpPr txBox="1">
            <a:spLocks noGrp="1"/>
          </p:cNvSpPr>
          <p:nvPr>
            <p:ph type="subTitle" idx="3"/>
          </p:nvPr>
        </p:nvSpPr>
        <p:spPr>
          <a:xfrm>
            <a:off x="1851350" y="2887212"/>
            <a:ext cx="3250500" cy="516000"/>
          </a:xfrm>
          <a:prstGeom prst="rect">
            <a:avLst/>
          </a:prstGeom>
          <a:solidFill>
            <a:schemeClr val="accent3"/>
          </a:solidFill>
          <a:effectLst>
            <a:outerShdw dist="114300" dir="13500000" algn="bl" rotWithShape="0">
              <a:srgbClr val="000000">
                <a:alpha val="10000"/>
              </a:srgbClr>
            </a:outerShdw>
          </a:effectLst>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1400">
                <a:solidFill>
                  <a:srgbClr val="4A4035"/>
                </a:solidFill>
                <a:latin typeface="Poppins Medium" panose="00000500000000000000"/>
                <a:ea typeface="Poppins Medium" panose="00000500000000000000"/>
                <a:cs typeface="Poppins Medium" panose="00000500000000000000"/>
                <a:sym typeface="Poppins Medium" panose="000005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5"/>
          <p:cNvSpPr txBox="1">
            <a:spLocks noGrp="1"/>
          </p:cNvSpPr>
          <p:nvPr>
            <p:ph type="subTitle" idx="4"/>
          </p:nvPr>
        </p:nvSpPr>
        <p:spPr>
          <a:xfrm>
            <a:off x="1851350" y="3670925"/>
            <a:ext cx="3250500" cy="516000"/>
          </a:xfrm>
          <a:prstGeom prst="rect">
            <a:avLst/>
          </a:prstGeom>
          <a:solidFill>
            <a:schemeClr val="accent4"/>
          </a:solidFill>
          <a:effectLst>
            <a:outerShdw dist="114300" dir="13500000" algn="bl" rotWithShape="0">
              <a:srgbClr val="000000">
                <a:alpha val="10000"/>
              </a:srgbClr>
            </a:outerShdw>
          </a:effectLst>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1400">
                <a:solidFill>
                  <a:srgbClr val="4A4035"/>
                </a:solidFill>
                <a:latin typeface="Poppins Medium" panose="00000500000000000000"/>
                <a:ea typeface="Poppins Medium" panose="00000500000000000000"/>
                <a:cs typeface="Poppins Medium" panose="00000500000000000000"/>
                <a:sym typeface="Poppins Medium" panose="000005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8" name="Google Shape;88;p5"/>
          <p:cNvSpPr txBox="1">
            <a:spLocks noGrp="1"/>
          </p:cNvSpPr>
          <p:nvPr>
            <p:ph type="body" idx="5"/>
          </p:nvPr>
        </p:nvSpPr>
        <p:spPr>
          <a:xfrm>
            <a:off x="5326975" y="2827662"/>
            <a:ext cx="5391300" cy="635100"/>
          </a:xfrm>
          <a:prstGeom prst="rect">
            <a:avLst/>
          </a:prstGeom>
        </p:spPr>
        <p:txBody>
          <a:bodyPr spcFirstLastPara="1" wrap="square" lIns="121900" tIns="121900" rIns="121900" bIns="121900" anchor="t" anchorCtr="0">
            <a:normAutofit/>
          </a:bodyPr>
          <a:lstStyle>
            <a:lvl1pPr marL="457200" lvl="0" indent="-304800" rtl="0">
              <a:lnSpc>
                <a:spcPct val="95000"/>
              </a:lnSpc>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5"/>
          <p:cNvSpPr txBox="1">
            <a:spLocks noGrp="1"/>
          </p:cNvSpPr>
          <p:nvPr>
            <p:ph type="subTitle" idx="6"/>
          </p:nvPr>
        </p:nvSpPr>
        <p:spPr>
          <a:xfrm>
            <a:off x="1851350" y="4454637"/>
            <a:ext cx="3250500" cy="516000"/>
          </a:xfrm>
          <a:prstGeom prst="rect">
            <a:avLst/>
          </a:prstGeom>
          <a:solidFill>
            <a:schemeClr val="accent6"/>
          </a:solidFill>
          <a:effectLst>
            <a:outerShdw dist="114300" dir="13500000" algn="bl" rotWithShape="0">
              <a:srgbClr val="000000">
                <a:alpha val="10000"/>
              </a:srgbClr>
            </a:outerShdw>
          </a:effectLst>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1400">
                <a:solidFill>
                  <a:srgbClr val="4A4035"/>
                </a:solidFill>
                <a:latin typeface="Poppins Medium" panose="00000500000000000000"/>
                <a:ea typeface="Poppins Medium" panose="00000500000000000000"/>
                <a:cs typeface="Poppins Medium" panose="00000500000000000000"/>
                <a:sym typeface="Poppins Medium" panose="000005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0" name="Google Shape;90;p5"/>
          <p:cNvSpPr txBox="1">
            <a:spLocks noGrp="1"/>
          </p:cNvSpPr>
          <p:nvPr>
            <p:ph type="body" idx="7"/>
          </p:nvPr>
        </p:nvSpPr>
        <p:spPr>
          <a:xfrm>
            <a:off x="5326975" y="3611375"/>
            <a:ext cx="5391300" cy="635100"/>
          </a:xfrm>
          <a:prstGeom prst="rect">
            <a:avLst/>
          </a:prstGeom>
        </p:spPr>
        <p:txBody>
          <a:bodyPr spcFirstLastPara="1" wrap="square" lIns="121900" tIns="121900" rIns="121900" bIns="121900" anchor="t" anchorCtr="0">
            <a:normAutofit/>
          </a:bodyPr>
          <a:lstStyle>
            <a:lvl1pPr marL="457200" lvl="0" indent="-304800" rtl="0">
              <a:lnSpc>
                <a:spcPct val="95000"/>
              </a:lnSpc>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5"/>
          <p:cNvSpPr txBox="1">
            <a:spLocks noGrp="1"/>
          </p:cNvSpPr>
          <p:nvPr>
            <p:ph type="subTitle" idx="8"/>
          </p:nvPr>
        </p:nvSpPr>
        <p:spPr>
          <a:xfrm>
            <a:off x="1851350" y="5238350"/>
            <a:ext cx="3250500" cy="516000"/>
          </a:xfrm>
          <a:prstGeom prst="rect">
            <a:avLst/>
          </a:prstGeom>
          <a:solidFill>
            <a:schemeClr val="accent5"/>
          </a:solidFill>
          <a:effectLst>
            <a:outerShdw dist="114300" dir="13500000" algn="bl" rotWithShape="0">
              <a:srgbClr val="000000">
                <a:alpha val="10000"/>
              </a:srgbClr>
            </a:outerShdw>
          </a:effectLst>
        </p:spPr>
        <p:txBody>
          <a:bodyPr spcFirstLastPara="1" wrap="square" lIns="121900" tIns="121900" rIns="121900" bIns="121900" anchor="ctr" anchorCtr="0">
            <a:normAutofit/>
          </a:bodyPr>
          <a:lstStyle>
            <a:lvl1pPr lvl="0" algn="ctr" rtl="0">
              <a:lnSpc>
                <a:spcPct val="100000"/>
              </a:lnSpc>
              <a:spcBef>
                <a:spcPts val="0"/>
              </a:spcBef>
              <a:spcAft>
                <a:spcPts val="0"/>
              </a:spcAft>
              <a:buSzPts val="2800"/>
              <a:buNone/>
              <a:defRPr sz="1400">
                <a:solidFill>
                  <a:srgbClr val="4A4035"/>
                </a:solidFill>
                <a:latin typeface="Poppins Medium" panose="00000500000000000000"/>
                <a:ea typeface="Poppins Medium" panose="00000500000000000000"/>
                <a:cs typeface="Poppins Medium" panose="00000500000000000000"/>
                <a:sym typeface="Poppins Medium" panose="00000500000000000000"/>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2" name="Google Shape;92;p5"/>
          <p:cNvSpPr txBox="1">
            <a:spLocks noGrp="1"/>
          </p:cNvSpPr>
          <p:nvPr>
            <p:ph type="body" idx="9"/>
          </p:nvPr>
        </p:nvSpPr>
        <p:spPr>
          <a:xfrm>
            <a:off x="5326975" y="4395087"/>
            <a:ext cx="5391300" cy="635100"/>
          </a:xfrm>
          <a:prstGeom prst="rect">
            <a:avLst/>
          </a:prstGeom>
        </p:spPr>
        <p:txBody>
          <a:bodyPr spcFirstLastPara="1" wrap="square" lIns="121900" tIns="121900" rIns="121900" bIns="121900" anchor="t" anchorCtr="0">
            <a:normAutofit/>
          </a:bodyPr>
          <a:lstStyle>
            <a:lvl1pPr marL="457200" lvl="0" indent="-304800" rtl="0">
              <a:lnSpc>
                <a:spcPct val="95000"/>
              </a:lnSpc>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3" name="Google Shape;93;p5"/>
          <p:cNvSpPr txBox="1">
            <a:spLocks noGrp="1"/>
          </p:cNvSpPr>
          <p:nvPr>
            <p:ph type="body" idx="13"/>
          </p:nvPr>
        </p:nvSpPr>
        <p:spPr>
          <a:xfrm>
            <a:off x="5326975" y="5178800"/>
            <a:ext cx="5391300" cy="635100"/>
          </a:xfrm>
          <a:prstGeom prst="rect">
            <a:avLst/>
          </a:prstGeom>
        </p:spPr>
        <p:txBody>
          <a:bodyPr spcFirstLastPara="1" wrap="square" lIns="121900" tIns="121900" rIns="121900" bIns="121900" anchor="t" anchorCtr="0">
            <a:normAutofit/>
          </a:bodyPr>
          <a:lstStyle>
            <a:lvl1pPr marL="457200" lvl="0" indent="-304800" rtl="0">
              <a:lnSpc>
                <a:spcPct val="95000"/>
              </a:lnSpc>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3513745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73"/>
        <p:cNvGrpSpPr/>
        <p:nvPr/>
      </p:nvGrpSpPr>
      <p:grpSpPr>
        <a:xfrm>
          <a:off x="0" y="0"/>
          <a:ext cx="0" cy="0"/>
          <a:chOff x="0" y="0"/>
          <a:chExt cx="0" cy="0"/>
        </a:xfrm>
      </p:grpSpPr>
      <p:sp>
        <p:nvSpPr>
          <p:cNvPr id="74" name="Google Shape;74;p3"/>
          <p:cNvSpPr txBox="1">
            <a:spLocks noGrp="1"/>
          </p:cNvSpPr>
          <p:nvPr>
            <p:ph type="title"/>
          </p:nvPr>
        </p:nvSpPr>
        <p:spPr>
          <a:xfrm>
            <a:off x="2253200" y="2451300"/>
            <a:ext cx="7821600" cy="666600"/>
          </a:xfrm>
          <a:prstGeom prst="rect">
            <a:avLst/>
          </a:prstGeom>
        </p:spPr>
        <p:txBody>
          <a:bodyPr spcFirstLastPara="1" wrap="square" lIns="121900" tIns="121900" rIns="121900" bIns="121900" anchor="t" anchorCtr="0">
            <a:normAutofit/>
          </a:bodyPr>
          <a:lstStyle>
            <a:lvl1pPr lvl="0" algn="ctr">
              <a:spcBef>
                <a:spcPts val="0"/>
              </a:spcBef>
              <a:spcAft>
                <a:spcPts val="0"/>
              </a:spcAft>
              <a:buSzPts val="4800"/>
              <a:buNone/>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75" name="Google Shape;7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
        <p:nvSpPr>
          <p:cNvPr id="76" name="Google Shape;76;p3"/>
          <p:cNvSpPr txBox="1">
            <a:spLocks noGrp="1"/>
          </p:cNvSpPr>
          <p:nvPr>
            <p:ph type="body" idx="1"/>
          </p:nvPr>
        </p:nvSpPr>
        <p:spPr>
          <a:xfrm>
            <a:off x="2253200" y="3310151"/>
            <a:ext cx="7821600" cy="1449300"/>
          </a:xfrm>
          <a:prstGeom prst="rect">
            <a:avLst/>
          </a:prstGeom>
        </p:spPr>
        <p:txBody>
          <a:bodyPr spcFirstLastPara="1" wrap="square" lIns="121900" tIns="121900" rIns="121900" bIns="121900" anchor="t" anchorCtr="0">
            <a:normAutofit/>
          </a:bodyPr>
          <a:lstStyle>
            <a:lvl1pPr marL="457200" lvl="0" indent="-330200" algn="ctr" rtl="0">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77" name="Google Shape;77;p3"/>
          <p:cNvSpPr txBox="1">
            <a:spLocks noGrp="1"/>
          </p:cNvSpPr>
          <p:nvPr>
            <p:ph type="subTitle" idx="2"/>
          </p:nvPr>
        </p:nvSpPr>
        <p:spPr>
          <a:xfrm>
            <a:off x="1865525" y="1487125"/>
            <a:ext cx="1510800" cy="879900"/>
          </a:xfrm>
          <a:prstGeom prst="rect">
            <a:avLst/>
          </a:prstGeom>
          <a:solidFill>
            <a:schemeClr val="accent2"/>
          </a:solidFill>
          <a:effectLst>
            <a:outerShdw dist="114300" dir="13500000" algn="bl" rotWithShape="0">
              <a:srgbClr val="000000">
                <a:alpha val="10000"/>
              </a:srgbClr>
            </a:outerShdw>
          </a:effectLst>
        </p:spPr>
        <p:txBody>
          <a:bodyPr spcFirstLastPara="1" wrap="square" lIns="121900" tIns="121900" rIns="121900" bIns="121900" anchor="t" anchorCtr="0">
            <a:normAutofit/>
          </a:bodyPr>
          <a:lstStyle>
            <a:lvl1pPr lvl="0" algn="ctr">
              <a:spcBef>
                <a:spcPts val="0"/>
              </a:spcBef>
              <a:spcAft>
                <a:spcPts val="0"/>
              </a:spcAft>
              <a:buSzPts val="1600"/>
              <a:buNone/>
              <a:defRPr sz="5000">
                <a:latin typeface="Poppins Medium" panose="00000500000000000000"/>
                <a:ea typeface="Poppins Medium" panose="00000500000000000000"/>
                <a:cs typeface="Poppins Medium" panose="00000500000000000000"/>
                <a:sym typeface="Poppins Medium" panose="00000500000000000000"/>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extLst>
      <p:ext uri="{BB962C8B-B14F-4D97-AF65-F5344CB8AC3E}">
        <p14:creationId xmlns:p14="http://schemas.microsoft.com/office/powerpoint/2010/main" val="1123579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656726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678775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9/23/2024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4975808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9/23/2024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769471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9/23/2024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17426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74431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17475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9/23/2024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6100485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spring.io/tools"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Shape 175"/>
        <p:cNvGrpSpPr/>
        <p:nvPr/>
      </p:nvGrpSpPr>
      <p:grpSpPr>
        <a:xfrm>
          <a:off x="0" y="0"/>
          <a:ext cx="0" cy="0"/>
          <a:chOff x="0" y="0"/>
          <a:chExt cx="0" cy="0"/>
        </a:xfrm>
      </p:grpSpPr>
      <p:sp useBgFill="1">
        <p:nvSpPr>
          <p:cNvPr id="181" name="Rectangle 180">
            <a:extLst>
              <a:ext uri="{FF2B5EF4-FFF2-40B4-BE49-F238E27FC236}">
                <a16:creationId xmlns:a16="http://schemas.microsoft.com/office/drawing/2014/main" id="{9EB9FA3F-CAB0-4533-9364-224CEC6FF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5-Point Star 31">
            <a:extLst>
              <a:ext uri="{FF2B5EF4-FFF2-40B4-BE49-F238E27FC236}">
                <a16:creationId xmlns:a16="http://schemas.microsoft.com/office/drawing/2014/main" id="{42B0C1BF-5CB1-40DA-9A22-5452B5469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03408" y="6388943"/>
            <a:ext cx="373049" cy="373049"/>
          </a:xfrm>
          <a:prstGeom prst="star5">
            <a:avLst>
              <a:gd name="adj" fmla="val 26693"/>
              <a:gd name="hf" fmla="val 105146"/>
              <a:gd name="vf" fmla="val 110557"/>
            </a:avLst>
          </a:prstGeom>
          <a:solidFill>
            <a:schemeClr val="tx1">
              <a:lumMod val="65000"/>
              <a:lumOff val="35000"/>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4" name="Picture 2" descr="Git logo and symbol, meaning, history, PNG">
            <a:extLst>
              <a:ext uri="{FF2B5EF4-FFF2-40B4-BE49-F238E27FC236}">
                <a16:creationId xmlns:a16="http://schemas.microsoft.com/office/drawing/2014/main" id="{C9346EE5-7516-4BCC-BC7F-A4CE332F3F4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82686" y="691546"/>
            <a:ext cx="5623510" cy="351469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83;p18">
            <a:extLst>
              <a:ext uri="{FF2B5EF4-FFF2-40B4-BE49-F238E27FC236}">
                <a16:creationId xmlns:a16="http://schemas.microsoft.com/office/drawing/2014/main" id="{E1BE5BDF-F825-4ECF-9451-332A5D6CF2B4}"/>
              </a:ext>
            </a:extLst>
          </p:cNvPr>
          <p:cNvSpPr txBox="1">
            <a:spLocks/>
          </p:cNvSpPr>
          <p:nvPr/>
        </p:nvSpPr>
        <p:spPr>
          <a:xfrm>
            <a:off x="1878757" y="4402065"/>
            <a:ext cx="8795400" cy="678300"/>
          </a:xfrm>
          <a:prstGeom prst="rect">
            <a:avLst/>
          </a:prstGeom>
        </p:spPr>
        <p:txBody>
          <a:bodyPr spcFirstLastPara="1" vert="horz" wrap="square" lIns="121900" tIns="121900" rIns="121900" bIns="121900" rtlCol="0" anchor="t" anchorCtr="0">
            <a:noAutofit/>
          </a:bodyPr>
          <a:lstStyle>
            <a:lvl1pPr algn="r" defTabSz="914400" rtl="0" eaLnBrk="1" latinLnBrk="0" hangingPunct="1">
              <a:lnSpc>
                <a:spcPct val="90000"/>
              </a:lnSpc>
              <a:spcBef>
                <a:spcPct val="0"/>
              </a:spcBef>
              <a:buNone/>
              <a:defRPr sz="8000" kern="1200" cap="all" baseline="0">
                <a:solidFill>
                  <a:schemeClr val="accent1"/>
                </a:solidFill>
                <a:effectLst/>
                <a:latin typeface="+mj-lt"/>
                <a:ea typeface="+mj-ea"/>
                <a:cs typeface="+mj-cs"/>
              </a:defRPr>
            </a:lvl1pPr>
          </a:lstStyle>
          <a:p>
            <a:pPr algn="ctr">
              <a:spcBef>
                <a:spcPts val="0"/>
              </a:spcBef>
            </a:pPr>
            <a:r>
              <a:rPr lang="en-US" dirty="0" err="1"/>
              <a:t>Nhóm</a:t>
            </a:r>
            <a:r>
              <a:rPr lang="en-US"/>
              <a:t> 3</a:t>
            </a:r>
            <a:endParaRPr lang="vi-V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0"/>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sz="3200"/>
              <a:t>Dưới đây là một số chi tiết về Spring Boot:</a:t>
            </a:r>
          </a:p>
        </p:txBody>
      </p:sp>
      <p:sp>
        <p:nvSpPr>
          <p:cNvPr id="204" name="Google Shape;204;p20"/>
          <p:cNvSpPr txBox="1">
            <a:spLocks noGrp="1"/>
          </p:cNvSpPr>
          <p:nvPr>
            <p:ph type="body" idx="1"/>
          </p:nvPr>
        </p:nvSpPr>
        <p:spPr>
          <a:xfrm>
            <a:off x="1845945" y="2016125"/>
            <a:ext cx="9234170" cy="228028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sz="2000"/>
              <a:t>5.Spring Initializr: Một công cụ trực tuyến (hoặc tích hợp trong các IDE) giúp khởi tạo nhanh một dự án Spring Boot với các cấu hình và dependencies mong muốn.</a:t>
            </a:r>
          </a:p>
          <a:p>
            <a:pPr marL="0" lvl="0" indent="0" algn="l" rtl="0">
              <a:spcBef>
                <a:spcPts val="0"/>
              </a:spcBef>
              <a:spcAft>
                <a:spcPts val="0"/>
              </a:spcAft>
              <a:buNone/>
            </a:pPr>
            <a:endParaRPr sz="2000"/>
          </a:p>
          <a:p>
            <a:pPr marL="0" lvl="0" indent="0" algn="l" rtl="0">
              <a:spcBef>
                <a:spcPts val="0"/>
              </a:spcBef>
              <a:spcAft>
                <a:spcPts val="0"/>
              </a:spcAft>
              <a:buNone/>
            </a:pPr>
            <a:r>
              <a:rPr sz="2000"/>
              <a:t>6.Hỗ trợ các môi trường khác nhau: Spring Boot hỗ trợ dễ dàng cấu hình ứng dụng cho các môi trường khác nhau (development, test, production) thông qua các file cấu hình như application.properties hoặc application.yml.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1720880" y="2251790"/>
            <a:ext cx="4250100" cy="1692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sym typeface="+mn-ea"/>
              </a:rPr>
              <a:t>Cách cài đặt: </a:t>
            </a:r>
            <a:r>
              <a:rPr lang="en-GB">
                <a:sym typeface="+mn-ea"/>
                <a:hlinkClick r:id="rId3" action="ppaction://hlinkfile"/>
              </a:rPr>
              <a:t>https://spring.io/tools</a:t>
            </a:r>
            <a:endParaRPr lang="en-GB"/>
          </a:p>
        </p:txBody>
      </p:sp>
      <p:pic>
        <p:nvPicPr>
          <p:cNvPr id="3" name="Picture Placeholder 2" descr="Picture1"/>
          <p:cNvPicPr>
            <a:picLocks noGrp="1" noChangeAspect="1"/>
          </p:cNvPicPr>
          <p:nvPr>
            <p:ph type="pic" idx="2"/>
          </p:nvPr>
        </p:nvPicPr>
        <p:blipFill>
          <a:blip r:embed="rId4"/>
          <a:stretch>
            <a:fillRect/>
          </a:stretch>
        </p:blipFill>
        <p:spPr>
          <a:xfrm>
            <a:off x="6096635" y="1711960"/>
            <a:ext cx="4615180" cy="40646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1720880" y="2251790"/>
            <a:ext cx="4250100" cy="1692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sym typeface="+mn-ea"/>
              </a:rPr>
              <a:t>Cách tạo 1 spring project </a:t>
            </a:r>
          </a:p>
        </p:txBody>
      </p:sp>
      <p:pic>
        <p:nvPicPr>
          <p:cNvPr id="2" name="Picture Placeholder 1" descr="Picture2"/>
          <p:cNvPicPr>
            <a:picLocks noGrp="1" noChangeAspect="1"/>
          </p:cNvPicPr>
          <p:nvPr>
            <p:ph type="pic" idx="2"/>
          </p:nvPr>
        </p:nvPicPr>
        <p:blipFill>
          <a:blip r:embed="rId3"/>
          <a:stretch>
            <a:fillRect/>
          </a:stretch>
        </p:blipFill>
        <p:spPr>
          <a:xfrm>
            <a:off x="5758180" y="1743710"/>
            <a:ext cx="4879975" cy="39820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1720880" y="2251790"/>
            <a:ext cx="4250100" cy="1692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sym typeface="+mn-ea"/>
              </a:rPr>
              <a:t>Cách tạo 1 spring project </a:t>
            </a:r>
            <a:endParaRPr lang="en-GB"/>
          </a:p>
        </p:txBody>
      </p:sp>
      <p:pic>
        <p:nvPicPr>
          <p:cNvPr id="2" name="Picture Placeholder 1" descr="Picture3"/>
          <p:cNvPicPr>
            <a:picLocks noGrp="1" noChangeAspect="1"/>
          </p:cNvPicPr>
          <p:nvPr>
            <p:ph type="pic" idx="2"/>
          </p:nvPr>
        </p:nvPicPr>
        <p:blipFill>
          <a:blip r:embed="rId3"/>
          <a:stretch>
            <a:fillRect/>
          </a:stretch>
        </p:blipFill>
        <p:spPr>
          <a:xfrm>
            <a:off x="6496685" y="1783715"/>
            <a:ext cx="4293870" cy="40297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1720880" y="2251790"/>
            <a:ext cx="4250100" cy="1692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sym typeface="+mn-ea"/>
              </a:rPr>
              <a:t>Cách tạo 1 spring project </a:t>
            </a:r>
            <a:endParaRPr lang="en-GB"/>
          </a:p>
        </p:txBody>
      </p:sp>
      <p:pic>
        <p:nvPicPr>
          <p:cNvPr id="5" name="Picture Placeholder 4" descr="Picture4"/>
          <p:cNvPicPr>
            <a:picLocks noGrp="1" noChangeAspect="1"/>
          </p:cNvPicPr>
          <p:nvPr>
            <p:ph type="pic" idx="2"/>
          </p:nvPr>
        </p:nvPicPr>
        <p:blipFill>
          <a:blip r:embed="rId3"/>
          <a:stretch>
            <a:fillRect/>
          </a:stretch>
        </p:blipFill>
        <p:spPr>
          <a:xfrm>
            <a:off x="6374765" y="1695450"/>
            <a:ext cx="4307205" cy="4079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1720880" y="2251790"/>
            <a:ext cx="4250100" cy="1692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sym typeface="+mn-ea"/>
              </a:rPr>
              <a:t>Cách tạo 1 spring project </a:t>
            </a:r>
            <a:endParaRPr lang="en-GB"/>
          </a:p>
        </p:txBody>
      </p:sp>
      <p:pic>
        <p:nvPicPr>
          <p:cNvPr id="2" name="Picture Placeholder 1" descr="Picture5"/>
          <p:cNvPicPr>
            <a:picLocks noGrp="1" noChangeAspect="1"/>
          </p:cNvPicPr>
          <p:nvPr>
            <p:ph type="pic" idx="2"/>
          </p:nvPr>
        </p:nvPicPr>
        <p:blipFill>
          <a:blip r:embed="rId3"/>
          <a:stretch>
            <a:fillRect/>
          </a:stretch>
        </p:blipFill>
        <p:spPr>
          <a:xfrm>
            <a:off x="6745605" y="1676400"/>
            <a:ext cx="3942080" cy="40786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3970685" y="1562815"/>
            <a:ext cx="4250100" cy="1692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sym typeface="+mn-ea"/>
              </a:rPr>
              <a:t>Cách tạo 1 spring project </a:t>
            </a:r>
            <a:endParaRPr lang="en-GB"/>
          </a:p>
        </p:txBody>
      </p:sp>
      <p:pic>
        <p:nvPicPr>
          <p:cNvPr id="3" name="Picture Placeholder 2" descr="Picture6"/>
          <p:cNvPicPr>
            <a:picLocks noGrp="1" noChangeAspect="1"/>
          </p:cNvPicPr>
          <p:nvPr>
            <p:ph type="pic" idx="2"/>
          </p:nvPr>
        </p:nvPicPr>
        <p:blipFill>
          <a:blip r:embed="rId3"/>
          <a:stretch>
            <a:fillRect/>
          </a:stretch>
        </p:blipFill>
        <p:spPr>
          <a:xfrm>
            <a:off x="2884170" y="3072130"/>
            <a:ext cx="6766560" cy="2692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title"/>
          </p:nvPr>
        </p:nvSpPr>
        <p:spPr>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Phần Web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sym typeface="+mn-ea"/>
              </a:rPr>
              <a:t>Giới thiệu về</a:t>
            </a:r>
            <a:r>
              <a:rPr lang="vi-VN" altLang="en-GB">
                <a:sym typeface="+mn-ea"/>
              </a:rPr>
              <a:t> Web</a:t>
            </a:r>
            <a:endParaRPr lang="en-GB"/>
          </a:p>
        </p:txBody>
      </p:sp>
      <p:sp>
        <p:nvSpPr>
          <p:cNvPr id="193" name="Google Shape;193;p19"/>
          <p:cNvSpPr txBox="1">
            <a:spLocks noGrp="1"/>
          </p:cNvSpPr>
          <p:nvPr>
            <p:ph type="body" idx="1"/>
          </p:nvPr>
        </p:nvSpPr>
        <p:spPr>
          <a:xfrm>
            <a:off x="2128520" y="1861185"/>
            <a:ext cx="8632190" cy="313563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Clr>
                <a:srgbClr val="000000"/>
              </a:buClr>
              <a:buSzPts val="1900"/>
              <a:buFont typeface="Arial" panose="020B0604020202020204"/>
              <a:buNone/>
            </a:pPr>
            <a:r>
              <a:rPr sz="1800"/>
              <a:t>React (còn được gọi là React.js hoặc ReactJS) là một thư viện JavaScript mã nguồn mở được phát triển bởi Facebook để xây dựng các giao diện người dùng (UI). React giúp tạo ra các ứng dụng web phức tạp và hiệu quả bằng cách sử dụng một cách tiếp cận thành phần hóa (component-based approach). Dưới đây là một số đặc điểm chính của React: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1"/>
          <p:cNvSpPr txBox="1">
            <a:spLocks noGrp="1"/>
          </p:cNvSpPr>
          <p:nvPr>
            <p:ph type="title"/>
          </p:nvPr>
        </p:nvSpPr>
        <p:spPr>
          <a:xfrm>
            <a:off x="1745305" y="980250"/>
            <a:ext cx="8867100" cy="5307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SzPts val="990"/>
              <a:buNone/>
            </a:pPr>
            <a:r>
              <a:rPr sz="3200">
                <a:sym typeface="+mn-ea"/>
              </a:rPr>
              <a:t>Dưới đây là một số đặc điểm chính của React:</a:t>
            </a:r>
            <a:endParaRPr lang="en-GB" sz="3200"/>
          </a:p>
        </p:txBody>
      </p:sp>
      <p:sp>
        <p:nvSpPr>
          <p:cNvPr id="214" name="Google Shape;214;p21">
            <a:hlinkClick r:id="rId3" action="ppaction://hlinksldjump"/>
          </p:cNvPr>
          <p:cNvSpPr txBox="1">
            <a:spLocks noGrp="1"/>
          </p:cNvSpPr>
          <p:nvPr>
            <p:ph type="subTitle" idx="1"/>
          </p:nvPr>
        </p:nvSpPr>
        <p:spPr>
          <a:xfrm>
            <a:off x="2641925" y="2061590"/>
            <a:ext cx="3250500" cy="5160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a:sym typeface="+mn-ea"/>
              </a:rPr>
              <a:t>Component-Based Architecture (Kiến trúc dựa trên thành phần)</a:t>
            </a:r>
          </a:p>
        </p:txBody>
      </p:sp>
      <p:sp>
        <p:nvSpPr>
          <p:cNvPr id="216" name="Google Shape;216;p21">
            <a:hlinkClick r:id="rId3" action="ppaction://hlinksldjump"/>
          </p:cNvPr>
          <p:cNvSpPr txBox="1">
            <a:spLocks noGrp="1"/>
          </p:cNvSpPr>
          <p:nvPr>
            <p:ph type="subTitle" idx="3"/>
          </p:nvPr>
        </p:nvSpPr>
        <p:spPr>
          <a:xfrm>
            <a:off x="2641925" y="2845302"/>
            <a:ext cx="3250500" cy="5160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sz="1800">
                <a:sym typeface="+mn-ea"/>
              </a:rPr>
              <a:t>Virtual DOM (DOM Ảo)</a:t>
            </a:r>
          </a:p>
        </p:txBody>
      </p:sp>
      <p:sp>
        <p:nvSpPr>
          <p:cNvPr id="217" name="Google Shape;217;p21">
            <a:hlinkClick r:id="rId3" action="ppaction://hlinksldjump"/>
          </p:cNvPr>
          <p:cNvSpPr txBox="1">
            <a:spLocks noGrp="1"/>
          </p:cNvSpPr>
          <p:nvPr>
            <p:ph type="subTitle" idx="4"/>
          </p:nvPr>
        </p:nvSpPr>
        <p:spPr>
          <a:xfrm>
            <a:off x="2641925" y="3629015"/>
            <a:ext cx="3250500" cy="5160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sz="1700">
                <a:sym typeface="+mn-ea"/>
              </a:rPr>
              <a:t>Declarative Syntax (Cú pháp khai báo)</a:t>
            </a:r>
          </a:p>
        </p:txBody>
      </p:sp>
      <p:sp>
        <p:nvSpPr>
          <p:cNvPr id="219" name="Google Shape;219;p21">
            <a:hlinkClick r:id="rId3" action="ppaction://hlinksldjump"/>
          </p:cNvPr>
          <p:cNvSpPr txBox="1">
            <a:spLocks noGrp="1"/>
          </p:cNvSpPr>
          <p:nvPr>
            <p:ph type="subTitle" idx="6"/>
          </p:nvPr>
        </p:nvSpPr>
        <p:spPr>
          <a:xfrm>
            <a:off x="6646870" y="2061322"/>
            <a:ext cx="3250500" cy="5160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sz="1800">
                <a:sym typeface="+mn-ea"/>
              </a:rPr>
              <a:t>JSX (JavaScript XML)</a:t>
            </a:r>
          </a:p>
        </p:txBody>
      </p:sp>
      <p:sp>
        <p:nvSpPr>
          <p:cNvPr id="221" name="Google Shape;221;p21">
            <a:hlinkClick r:id="rId3" action="ppaction://hlinksldjump"/>
          </p:cNvPr>
          <p:cNvSpPr txBox="1">
            <a:spLocks noGrp="1"/>
          </p:cNvSpPr>
          <p:nvPr>
            <p:ph type="subTitle" idx="8"/>
          </p:nvPr>
        </p:nvSpPr>
        <p:spPr>
          <a:xfrm>
            <a:off x="6646870" y="2845670"/>
            <a:ext cx="3250500" cy="5160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a:sym typeface="+mn-ea"/>
              </a:rPr>
              <a:t>Unidirectional Data Flow (Dòng dữ liệu một chiều)</a:t>
            </a:r>
          </a:p>
        </p:txBody>
      </p:sp>
      <p:sp>
        <p:nvSpPr>
          <p:cNvPr id="5" name="Google Shape;214;p21">
            <a:hlinkClick r:id="rId3" action="ppaction://hlinksldjump"/>
          </p:cNvPr>
          <p:cNvSpPr txBox="1"/>
          <p:nvPr/>
        </p:nvSpPr>
        <p:spPr>
          <a:xfrm>
            <a:off x="4775525" y="4769230"/>
            <a:ext cx="3250500" cy="516000"/>
          </a:xfrm>
          <a:prstGeom prst="rect">
            <a:avLst/>
          </a:prstGeom>
          <a:solidFill>
            <a:schemeClr val="accent2"/>
          </a:solidFill>
          <a:ln>
            <a:noFill/>
          </a:ln>
          <a:effectLst>
            <a:outerShdw dist="114300" dir="13500000" algn="bl" rotWithShape="0">
              <a:srgbClr val="000000">
                <a:alpha val="10000"/>
              </a:srgbClr>
            </a:outerShdw>
          </a:effectLst>
        </p:spPr>
        <p:txBody>
          <a:bodyPr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2800"/>
              <a:buFont typeface="Poppins Light" panose="00000500000000000000"/>
              <a:buNone/>
              <a:defRPr sz="1400" b="0" i="0" u="none" strike="noStrike" cap="none">
                <a:solidFill>
                  <a:srgbClr val="4A4035"/>
                </a:solidFill>
                <a:latin typeface="Poppins Medium" panose="00000500000000000000"/>
                <a:ea typeface="Poppins Medium" panose="00000500000000000000"/>
                <a:cs typeface="Poppins Medium" panose="00000500000000000000"/>
                <a:sym typeface="Poppins Medium" panose="00000500000000000000"/>
              </a:defRPr>
            </a:lvl1pPr>
            <a:lvl2pPr marL="914400" marR="0" lvl="1"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9pPr>
          </a:lstStyle>
          <a:p>
            <a:pPr marL="0" lvl="0" indent="0" algn="ctr" rtl="0">
              <a:spcBef>
                <a:spcPts val="0"/>
              </a:spcBef>
              <a:spcAft>
                <a:spcPts val="0"/>
              </a:spcAft>
              <a:buNone/>
            </a:pPr>
            <a:r>
              <a:rPr sz="1800">
                <a:sym typeface="+mn-ea"/>
              </a:rPr>
              <a:t>Ecosystem (Hệ sinh thái)</a:t>
            </a:r>
          </a:p>
        </p:txBody>
      </p:sp>
      <p:sp>
        <p:nvSpPr>
          <p:cNvPr id="6" name="Google Shape;216;p21">
            <a:hlinkClick r:id="rId3" action="ppaction://hlinksldjump"/>
          </p:cNvPr>
          <p:cNvSpPr txBox="1"/>
          <p:nvPr/>
        </p:nvSpPr>
        <p:spPr>
          <a:xfrm>
            <a:off x="6550985" y="3628892"/>
            <a:ext cx="3250500" cy="516000"/>
          </a:xfrm>
          <a:prstGeom prst="rect">
            <a:avLst/>
          </a:prstGeom>
          <a:solidFill>
            <a:schemeClr val="accent3"/>
          </a:solidFill>
          <a:ln>
            <a:noFill/>
          </a:ln>
          <a:effectLst>
            <a:outerShdw dist="114300" dir="13500000" algn="bl" rotWithShape="0">
              <a:srgbClr val="000000">
                <a:alpha val="10000"/>
              </a:srgbClr>
            </a:outerShdw>
          </a:effectLst>
        </p:spPr>
        <p:txBody>
          <a:bodyPr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2800"/>
              <a:buFont typeface="Poppins Light" panose="00000500000000000000"/>
              <a:buNone/>
              <a:defRPr sz="1400" b="0" i="0" u="none" strike="noStrike" cap="none">
                <a:solidFill>
                  <a:srgbClr val="4A4035"/>
                </a:solidFill>
                <a:latin typeface="Poppins Medium" panose="00000500000000000000"/>
                <a:ea typeface="Poppins Medium" panose="00000500000000000000"/>
                <a:cs typeface="Poppins Medium" panose="00000500000000000000"/>
                <a:sym typeface="Poppins Medium" panose="00000500000000000000"/>
              </a:defRPr>
            </a:lvl1pPr>
            <a:lvl2pPr marL="914400" marR="0" lvl="1"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2pPr>
            <a:lvl3pPr marL="1371600" marR="0" lvl="2"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3pPr>
            <a:lvl4pPr marL="1828800" marR="0" lvl="3"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4pPr>
            <a:lvl5pPr marL="2286000" marR="0" lvl="4"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5pPr>
            <a:lvl6pPr marL="2743200" marR="0" lvl="5"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6pPr>
            <a:lvl7pPr marL="3200400" marR="0" lvl="6"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7pPr>
            <a:lvl8pPr marL="3657600" marR="0" lvl="7"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8pPr>
            <a:lvl9pPr marL="4114800" marR="0" lvl="8" indent="-330200" algn="ctr" rtl="0">
              <a:lnSpc>
                <a:spcPct val="100000"/>
              </a:lnSpc>
              <a:spcBef>
                <a:spcPts val="0"/>
              </a:spcBef>
              <a:spcAft>
                <a:spcPts val="0"/>
              </a:spcAft>
              <a:buClr>
                <a:schemeClr val="lt2"/>
              </a:buClr>
              <a:buSzPts val="2800"/>
              <a:buFont typeface="Poppins Light" panose="00000500000000000000"/>
              <a:buNone/>
              <a:defRPr sz="2800" b="0" i="0" u="none" strike="noStrike" cap="none">
                <a:solidFill>
                  <a:schemeClr val="lt2"/>
                </a:solidFill>
                <a:latin typeface="Poppins Light" panose="00000500000000000000"/>
                <a:ea typeface="Poppins Light" panose="00000500000000000000"/>
                <a:cs typeface="Poppins Light" panose="00000500000000000000"/>
                <a:sym typeface="Poppins Light" panose="00000500000000000000"/>
              </a:defRPr>
            </a:lvl9pPr>
          </a:lstStyle>
          <a:p>
            <a:pPr marL="0" lvl="0" indent="0" algn="ctr" rtl="0">
              <a:spcBef>
                <a:spcPts val="0"/>
              </a:spcBef>
              <a:spcAft>
                <a:spcPts val="0"/>
              </a:spcAft>
              <a:buNone/>
            </a:pPr>
            <a:r>
              <a:rPr sz="1800">
                <a:sym typeface="+mn-ea"/>
              </a:rPr>
              <a:t>React Hooks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xfrm>
            <a:off x="1871662" y="380671"/>
            <a:ext cx="8795400" cy="678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vi-VN" dirty="0"/>
              <a:t>THÀNH VIÊN </a:t>
            </a:r>
          </a:p>
        </p:txBody>
      </p:sp>
      <p:sp>
        <p:nvSpPr>
          <p:cNvPr id="185" name="Google Shape;185;p18"/>
          <p:cNvSpPr txBox="1">
            <a:spLocks noGrp="1"/>
          </p:cNvSpPr>
          <p:nvPr>
            <p:ph type="body" idx="4294967295"/>
          </p:nvPr>
        </p:nvSpPr>
        <p:spPr>
          <a:xfrm>
            <a:off x="0" y="5661025"/>
            <a:ext cx="3743325" cy="39528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523"/>
              <a:buNone/>
            </a:pPr>
            <a:r>
              <a:rPr lang="en-GB" sz="1000"/>
              <a:t>*You can delete this slide.</a:t>
            </a:r>
            <a:endParaRPr sz="1000"/>
          </a:p>
        </p:txBody>
      </p:sp>
      <p:pic>
        <p:nvPicPr>
          <p:cNvPr id="1026" name="Picture 2" descr="Git logo and symbol, meaning, history, PNG">
            <a:extLst>
              <a:ext uri="{FF2B5EF4-FFF2-40B4-BE49-F238E27FC236}">
                <a16:creationId xmlns:a16="http://schemas.microsoft.com/office/drawing/2014/main" id="{8613BEBE-6964-42EC-A9AA-C81926B52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244" y="2016375"/>
            <a:ext cx="4222781" cy="26392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3BABBD-0FA2-42A5-993A-F84ED842AC8C}"/>
              </a:ext>
            </a:extLst>
          </p:cNvPr>
          <p:cNvSpPr txBox="1"/>
          <p:nvPr/>
        </p:nvSpPr>
        <p:spPr>
          <a:xfrm>
            <a:off x="1229032" y="2151727"/>
            <a:ext cx="4839725" cy="2554545"/>
          </a:xfrm>
          <a:prstGeom prst="rect">
            <a:avLst/>
          </a:prstGeom>
          <a:noFill/>
        </p:spPr>
        <p:txBody>
          <a:bodyPr wrap="square" rtlCol="0">
            <a:spAutoFit/>
          </a:bodyPr>
          <a:lstStyle/>
          <a:p>
            <a:pPr marL="0" lvl="0" indent="0" algn="l" rtl="0">
              <a:spcBef>
                <a:spcPts val="0"/>
              </a:spcBef>
              <a:spcAft>
                <a:spcPts val="0"/>
              </a:spcAft>
              <a:buClr>
                <a:srgbClr val="000000"/>
              </a:buClr>
              <a:buSzPts val="1900"/>
              <a:buFont typeface="Arial" panose="020B0604020202020204"/>
              <a:buNone/>
            </a:pPr>
            <a:r>
              <a:rPr lang="vi-VN" altLang="en-GB" sz="3200" dirty="0">
                <a:latin typeface="+mj-lt"/>
              </a:rPr>
              <a:t>Trương Thái Dương</a:t>
            </a:r>
          </a:p>
          <a:p>
            <a:pPr marL="0" lvl="0" indent="0" algn="l" rtl="0">
              <a:spcBef>
                <a:spcPts val="0"/>
              </a:spcBef>
              <a:spcAft>
                <a:spcPts val="0"/>
              </a:spcAft>
              <a:buClr>
                <a:srgbClr val="000000"/>
              </a:buClr>
              <a:buSzPts val="1900"/>
              <a:buFont typeface="Arial" panose="020B0604020202020204"/>
              <a:buNone/>
            </a:pPr>
            <a:r>
              <a:rPr lang="en-US" altLang="en-GB" sz="3200" dirty="0" err="1">
                <a:latin typeface="Times New Roman" panose="02020603050405020304" pitchFamily="18" charset="0"/>
                <a:cs typeface="Times New Roman" panose="02020603050405020304" pitchFamily="18" charset="0"/>
              </a:rPr>
              <a:t>Nguyễn</a:t>
            </a:r>
            <a:r>
              <a:rPr lang="en-US" altLang="en-GB" sz="3200" dirty="0">
                <a:latin typeface="Times New Roman" panose="02020603050405020304" pitchFamily="18" charset="0"/>
                <a:cs typeface="Times New Roman" panose="02020603050405020304" pitchFamily="18" charset="0"/>
              </a:rPr>
              <a:t> </a:t>
            </a:r>
            <a:r>
              <a:rPr lang="en-US" altLang="en-GB" sz="3200" dirty="0" err="1">
                <a:latin typeface="Times New Roman" panose="02020603050405020304" pitchFamily="18" charset="0"/>
                <a:cs typeface="Times New Roman" panose="02020603050405020304" pitchFamily="18" charset="0"/>
              </a:rPr>
              <a:t>Tấn</a:t>
            </a:r>
            <a:r>
              <a:rPr lang="en-US" altLang="en-GB" sz="3200" dirty="0">
                <a:latin typeface="Times New Roman" panose="02020603050405020304" pitchFamily="18" charset="0"/>
                <a:cs typeface="Times New Roman" panose="02020603050405020304" pitchFamily="18" charset="0"/>
              </a:rPr>
              <a:t> </a:t>
            </a:r>
            <a:r>
              <a:rPr lang="en-US" altLang="en-GB" sz="3200" dirty="0" err="1">
                <a:latin typeface="Times New Roman" panose="02020603050405020304" pitchFamily="18" charset="0"/>
                <a:cs typeface="Times New Roman" panose="02020603050405020304" pitchFamily="18" charset="0"/>
              </a:rPr>
              <a:t>Đạt</a:t>
            </a:r>
            <a:endParaRPr lang="en-US" altLang="en-GB" sz="3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rgbClr val="000000"/>
              </a:buClr>
              <a:buSzPts val="1900"/>
              <a:buFont typeface="Arial" panose="020B0604020202020204"/>
              <a:buNone/>
            </a:pPr>
            <a:r>
              <a:rPr lang="en-US" altLang="en-GB" sz="3200" dirty="0" err="1">
                <a:latin typeface="Times New Roman" panose="02020603050405020304" pitchFamily="18" charset="0"/>
                <a:cs typeface="Times New Roman" panose="02020603050405020304" pitchFamily="18" charset="0"/>
              </a:rPr>
              <a:t>Nguyễn</a:t>
            </a:r>
            <a:r>
              <a:rPr lang="en-US" altLang="en-GB" sz="3200" dirty="0">
                <a:latin typeface="Times New Roman" panose="02020603050405020304" pitchFamily="18" charset="0"/>
                <a:cs typeface="Times New Roman" panose="02020603050405020304" pitchFamily="18" charset="0"/>
              </a:rPr>
              <a:t> </a:t>
            </a:r>
            <a:r>
              <a:rPr lang="en-US" altLang="en-GB" sz="3200" dirty="0" err="1">
                <a:latin typeface="Times New Roman" panose="02020603050405020304" pitchFamily="18" charset="0"/>
                <a:cs typeface="Times New Roman" panose="02020603050405020304" pitchFamily="18" charset="0"/>
              </a:rPr>
              <a:t>Huỳnh</a:t>
            </a:r>
            <a:r>
              <a:rPr lang="en-US" altLang="en-GB" sz="3200" dirty="0">
                <a:latin typeface="Times New Roman" panose="02020603050405020304" pitchFamily="18" charset="0"/>
                <a:cs typeface="Times New Roman" panose="02020603050405020304" pitchFamily="18" charset="0"/>
              </a:rPr>
              <a:t> </a:t>
            </a:r>
            <a:r>
              <a:rPr lang="en-US" altLang="en-GB" sz="3200" dirty="0" err="1">
                <a:latin typeface="Times New Roman" panose="02020603050405020304" pitchFamily="18" charset="0"/>
                <a:cs typeface="Times New Roman" panose="02020603050405020304" pitchFamily="18" charset="0"/>
              </a:rPr>
              <a:t>Đức</a:t>
            </a:r>
            <a:r>
              <a:rPr lang="en-US" altLang="en-GB" sz="3200" dirty="0">
                <a:latin typeface="Times New Roman" panose="02020603050405020304" pitchFamily="18" charset="0"/>
                <a:cs typeface="Times New Roman" panose="02020603050405020304" pitchFamily="18" charset="0"/>
              </a:rPr>
              <a:t> </a:t>
            </a:r>
            <a:r>
              <a:rPr lang="en-US" altLang="en-GB" sz="3200" dirty="0" err="1">
                <a:latin typeface="Times New Roman" panose="02020603050405020304" pitchFamily="18" charset="0"/>
                <a:cs typeface="Times New Roman" panose="02020603050405020304" pitchFamily="18" charset="0"/>
              </a:rPr>
              <a:t>Duy</a:t>
            </a:r>
            <a:endParaRPr lang="en-US" altLang="en-GB" sz="3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rgbClr val="000000"/>
              </a:buClr>
              <a:buSzPts val="1900"/>
              <a:buFont typeface="Arial" panose="020B0604020202020204"/>
              <a:buNone/>
            </a:pPr>
            <a:r>
              <a:rPr lang="en-US" altLang="en-GB" sz="3200" dirty="0">
                <a:latin typeface="Times New Roman" panose="02020603050405020304" pitchFamily="18" charset="0"/>
                <a:cs typeface="Times New Roman" panose="02020603050405020304" pitchFamily="18" charset="0"/>
              </a:rPr>
              <a:t>Lê </a:t>
            </a:r>
            <a:r>
              <a:rPr lang="en-US" altLang="en-GB" sz="3200" dirty="0" err="1">
                <a:latin typeface="Times New Roman" panose="02020603050405020304" pitchFamily="18" charset="0"/>
                <a:cs typeface="Times New Roman" panose="02020603050405020304" pitchFamily="18" charset="0"/>
              </a:rPr>
              <a:t>Trọng</a:t>
            </a:r>
            <a:r>
              <a:rPr lang="en-US" altLang="en-GB" sz="3200" dirty="0">
                <a:latin typeface="Times New Roman" panose="02020603050405020304" pitchFamily="18" charset="0"/>
                <a:cs typeface="Times New Roman" panose="02020603050405020304" pitchFamily="18" charset="0"/>
              </a:rPr>
              <a:t> </a:t>
            </a:r>
            <a:r>
              <a:rPr lang="en-US" altLang="en-GB" sz="3200" dirty="0" err="1">
                <a:latin typeface="Times New Roman" panose="02020603050405020304" pitchFamily="18" charset="0"/>
                <a:cs typeface="Times New Roman" panose="02020603050405020304" pitchFamily="18" charset="0"/>
              </a:rPr>
              <a:t>Đạt</a:t>
            </a:r>
            <a:endParaRPr lang="en-US" altLang="en-GB" sz="3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rgbClr val="000000"/>
              </a:buClr>
              <a:buSzPts val="1900"/>
              <a:buFont typeface="Arial" panose="020B0604020202020204"/>
              <a:buNone/>
            </a:pPr>
            <a:endParaRPr lang="en-US" altLang="en-GB"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3506470" y="1591945"/>
            <a:ext cx="6817995" cy="66675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sz="2800"/>
              <a:t>Component-Based Architecture (Kiến trúc dựa trên thành phần)</a:t>
            </a:r>
          </a:p>
        </p:txBody>
      </p:sp>
      <p:sp>
        <p:nvSpPr>
          <p:cNvPr id="248" name="Google Shape;248;p24"/>
          <p:cNvSpPr txBox="1">
            <a:spLocks noGrp="1"/>
          </p:cNvSpPr>
          <p:nvPr>
            <p:ph type="body" idx="1"/>
          </p:nvPr>
        </p:nvSpPr>
        <p:spPr>
          <a:prstGeom prst="rect">
            <a:avLst/>
          </a:prstGeom>
        </p:spPr>
        <p:txBody>
          <a:bodyPr spcFirstLastPara="1" wrap="square" lIns="121900" tIns="121900" rIns="121900" bIns="121900" anchor="t" anchorCtr="0">
            <a:normAutofit fontScale="92500" lnSpcReduction="10000"/>
          </a:bodyPr>
          <a:lstStyle/>
          <a:p>
            <a:pPr marL="0" lvl="0" indent="0" algn="ctr" rtl="0">
              <a:spcBef>
                <a:spcPts val="0"/>
              </a:spcBef>
              <a:spcAft>
                <a:spcPts val="1600"/>
              </a:spcAft>
              <a:buNone/>
            </a:pPr>
            <a:r>
              <a:rPr lang="en-GB" sz="2000"/>
              <a:t>React cho phép phát triển các thành phần (components) tái sử dụng. Mỗi thành phần có thể chứa logic, giao diện và trạng thái riêng, giúp việc phát triển và bảo trì dễ dàng hơn.</a:t>
            </a:r>
          </a:p>
        </p:txBody>
      </p:sp>
      <p:sp>
        <p:nvSpPr>
          <p:cNvPr id="249" name="Google Shape;249;p24"/>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1600"/>
              </a:spcAft>
              <a:buNone/>
            </a:pPr>
            <a:r>
              <a:rPr lang="en-GB"/>
              <a:t>#1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3487640" y="1361640"/>
            <a:ext cx="7821600" cy="666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t>Virtual DOM (DOM Ảo)</a:t>
            </a:r>
          </a:p>
        </p:txBody>
      </p:sp>
      <p:sp>
        <p:nvSpPr>
          <p:cNvPr id="261" name="Google Shape;261;p26"/>
          <p:cNvSpPr txBox="1">
            <a:spLocks noGrp="1"/>
          </p:cNvSpPr>
          <p:nvPr>
            <p:ph type="body" idx="1"/>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1600"/>
              </a:spcAft>
              <a:buNone/>
            </a:pPr>
            <a:r>
              <a:rPr lang="en-GB" sz="2000"/>
              <a:t>React sử dụng một phiên bản ảo của DOM để tối ưu hóa hiệu suất. Khi trạng thái của một thành phần thay đổi, React tạo ra một cây DOM ảo mới, so sánh với cây DOM ảo cũ và chỉ cập nhật những phần của thực DOM cần thiết, giúp ứng dụng chạy nhanh hơn.</a:t>
            </a:r>
          </a:p>
        </p:txBody>
      </p:sp>
      <p:sp>
        <p:nvSpPr>
          <p:cNvPr id="262" name="Google Shape;262;p26"/>
          <p:cNvSpPr txBox="1">
            <a:spLocks noGrp="1"/>
          </p:cNvSpPr>
          <p:nvPr>
            <p:ph type="subTitle" idx="2"/>
          </p:nvPr>
        </p:nvSpPr>
        <p:spPr>
          <a:prstGeom prst="rect">
            <a:avLst/>
          </a:prstGeom>
          <a:solidFill>
            <a:schemeClr val="accent3"/>
          </a:solidFill>
        </p:spPr>
        <p:txBody>
          <a:bodyPr spcFirstLastPara="1" wrap="square" lIns="121900" tIns="121900" rIns="121900" bIns="121900" anchor="t" anchorCtr="0">
            <a:noAutofit/>
          </a:bodyPr>
          <a:lstStyle/>
          <a:p>
            <a:pPr marL="0" lvl="0" indent="0" algn="ctr" rtl="0">
              <a:spcBef>
                <a:spcPts val="0"/>
              </a:spcBef>
              <a:spcAft>
                <a:spcPts val="1600"/>
              </a:spcAft>
              <a:buNone/>
            </a:pPr>
            <a:r>
              <a:rPr lang="en-GB"/>
              <a:t>#2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3506470" y="1591945"/>
            <a:ext cx="6817995" cy="66675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sz="2800"/>
              <a:t>Declarative Syntax (Cú pháp khai báo)</a:t>
            </a:r>
          </a:p>
        </p:txBody>
      </p:sp>
      <p:sp>
        <p:nvSpPr>
          <p:cNvPr id="248" name="Google Shape;248;p24"/>
          <p:cNvSpPr txBox="1">
            <a:spLocks noGrp="1"/>
          </p:cNvSpPr>
          <p:nvPr>
            <p:ph type="body" idx="1"/>
          </p:nvPr>
        </p:nvSpPr>
        <p:spPr>
          <a:prstGeom prst="rect">
            <a:avLst/>
          </a:prstGeom>
        </p:spPr>
        <p:txBody>
          <a:bodyPr spcFirstLastPara="1" wrap="square" lIns="121900" tIns="121900" rIns="121900" bIns="121900" anchor="t" anchorCtr="0">
            <a:normAutofit fontScale="92500" lnSpcReduction="10000"/>
          </a:bodyPr>
          <a:lstStyle/>
          <a:p>
            <a:pPr marL="0" lvl="0" indent="0" algn="ctr" rtl="0">
              <a:spcBef>
                <a:spcPts val="0"/>
              </a:spcBef>
              <a:spcAft>
                <a:spcPts val="1600"/>
              </a:spcAft>
              <a:buNone/>
            </a:pPr>
            <a:r>
              <a:rPr lang="en-GB" sz="2000"/>
              <a:t>React sử dụng cú pháp khai báo, cho phép lập trình viên mô tả giao diện người dùng như một hàm của trạng thái. Điều này giúp mã nguồn dễ đọc và dễ duy trì hơn.</a:t>
            </a:r>
          </a:p>
        </p:txBody>
      </p:sp>
      <p:sp>
        <p:nvSpPr>
          <p:cNvPr id="249" name="Google Shape;249;p24"/>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1600"/>
              </a:spcAft>
              <a:buNone/>
            </a:pPr>
            <a:r>
              <a:rPr lang="en-GB"/>
              <a:t>#</a:t>
            </a:r>
            <a:r>
              <a:rPr lang="vi-VN" altLang="en-GB"/>
              <a:t>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3487640" y="1361640"/>
            <a:ext cx="7821600" cy="666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t>JSX (JavaScript XML)</a:t>
            </a:r>
          </a:p>
        </p:txBody>
      </p:sp>
      <p:sp>
        <p:nvSpPr>
          <p:cNvPr id="261" name="Google Shape;261;p26"/>
          <p:cNvSpPr txBox="1">
            <a:spLocks noGrp="1"/>
          </p:cNvSpPr>
          <p:nvPr>
            <p:ph type="body" idx="1"/>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1600"/>
              </a:spcAft>
              <a:buNone/>
            </a:pPr>
            <a:r>
              <a:rPr lang="en-GB" sz="2000"/>
              <a:t>JSX là một phần mở rộng cú pháp cho phép viết mã HTML bên trong JavaScript. Nó làm cho việc phát triển giao diện người dùng trở nên trực quan hơn và dễ dàng tích hợp với logic JavaScript.</a:t>
            </a:r>
          </a:p>
        </p:txBody>
      </p:sp>
      <p:sp>
        <p:nvSpPr>
          <p:cNvPr id="262" name="Google Shape;262;p26"/>
          <p:cNvSpPr txBox="1">
            <a:spLocks noGrp="1"/>
          </p:cNvSpPr>
          <p:nvPr>
            <p:ph type="subTitle" idx="2"/>
          </p:nvPr>
        </p:nvSpPr>
        <p:spPr>
          <a:prstGeom prst="rect">
            <a:avLst/>
          </a:prstGeom>
          <a:solidFill>
            <a:schemeClr val="accent3"/>
          </a:solidFill>
        </p:spPr>
        <p:txBody>
          <a:bodyPr spcFirstLastPara="1" wrap="square" lIns="121900" tIns="121900" rIns="121900" bIns="121900" anchor="t" anchorCtr="0">
            <a:noAutofit/>
          </a:bodyPr>
          <a:lstStyle/>
          <a:p>
            <a:pPr marL="0" lvl="0" indent="0" algn="ctr" rtl="0">
              <a:spcBef>
                <a:spcPts val="0"/>
              </a:spcBef>
              <a:spcAft>
                <a:spcPts val="1600"/>
              </a:spcAft>
              <a:buNone/>
            </a:pPr>
            <a:r>
              <a:rPr lang="en-GB"/>
              <a:t>#</a:t>
            </a:r>
            <a:r>
              <a:rPr lang="vi-VN" altLang="en-GB"/>
              <a:t>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3506470" y="1591945"/>
            <a:ext cx="6817995" cy="66675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sz="2800"/>
              <a:t>Unidirectional Data Flow (Dòng dữ liệu một chiều)</a:t>
            </a:r>
          </a:p>
        </p:txBody>
      </p:sp>
      <p:sp>
        <p:nvSpPr>
          <p:cNvPr id="248" name="Google Shape;248;p24"/>
          <p:cNvSpPr txBox="1">
            <a:spLocks noGrp="1"/>
          </p:cNvSpPr>
          <p:nvPr>
            <p:ph type="body" idx="1"/>
          </p:nvPr>
        </p:nvSpPr>
        <p:spPr>
          <a:prstGeom prst="rect">
            <a:avLst/>
          </a:prstGeom>
        </p:spPr>
        <p:txBody>
          <a:bodyPr spcFirstLastPara="1" wrap="square" lIns="121900" tIns="121900" rIns="121900" bIns="121900" anchor="t" anchorCtr="0">
            <a:normAutofit fontScale="92500" lnSpcReduction="10000"/>
          </a:bodyPr>
          <a:lstStyle/>
          <a:p>
            <a:pPr marL="0" lvl="0" indent="0" algn="ctr" rtl="0">
              <a:spcBef>
                <a:spcPts val="0"/>
              </a:spcBef>
              <a:spcAft>
                <a:spcPts val="1600"/>
              </a:spcAft>
              <a:buNone/>
            </a:pPr>
            <a:r>
              <a:rPr lang="en-GB" sz="2000"/>
              <a:t>Dữ liệu trong React di chuyển theo một chiều, từ cha đến con (top-down). Điều này giúp dễ dàng theo dõi và kiểm soát trạng thái của ứng dụng.</a:t>
            </a:r>
          </a:p>
        </p:txBody>
      </p:sp>
      <p:sp>
        <p:nvSpPr>
          <p:cNvPr id="249" name="Google Shape;249;p24"/>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1600"/>
              </a:spcAft>
              <a:buNone/>
            </a:pPr>
            <a:r>
              <a:rPr lang="en-GB"/>
              <a:t>#</a:t>
            </a:r>
            <a:r>
              <a:rPr lang="vi-VN" altLang="en-GB"/>
              <a:t>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6"/>
          <p:cNvSpPr txBox="1">
            <a:spLocks noGrp="1"/>
          </p:cNvSpPr>
          <p:nvPr>
            <p:ph type="title"/>
          </p:nvPr>
        </p:nvSpPr>
        <p:spPr>
          <a:xfrm>
            <a:off x="3487640" y="1361640"/>
            <a:ext cx="7821600" cy="666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t>React Hooks</a:t>
            </a:r>
          </a:p>
        </p:txBody>
      </p:sp>
      <p:sp>
        <p:nvSpPr>
          <p:cNvPr id="261" name="Google Shape;261;p26"/>
          <p:cNvSpPr txBox="1">
            <a:spLocks noGrp="1"/>
          </p:cNvSpPr>
          <p:nvPr>
            <p:ph type="body" idx="1"/>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1600"/>
              </a:spcAft>
              <a:buNone/>
            </a:pPr>
            <a:r>
              <a:rPr lang="en-GB" sz="2000"/>
              <a:t>Các hooks như useState và useEffect cho phép sử dụng trạng thái và các tính năng khác của React mà không cần viết các lớp (class). Điều này làm cho mã React dễ dàng hơn và giảm bớt các vấn đề liên quan đến lớp.</a:t>
            </a:r>
          </a:p>
        </p:txBody>
      </p:sp>
      <p:sp>
        <p:nvSpPr>
          <p:cNvPr id="262" name="Google Shape;262;p26"/>
          <p:cNvSpPr txBox="1">
            <a:spLocks noGrp="1"/>
          </p:cNvSpPr>
          <p:nvPr>
            <p:ph type="subTitle" idx="2"/>
          </p:nvPr>
        </p:nvSpPr>
        <p:spPr>
          <a:prstGeom prst="rect">
            <a:avLst/>
          </a:prstGeom>
          <a:solidFill>
            <a:schemeClr val="accent3"/>
          </a:solidFill>
        </p:spPr>
        <p:txBody>
          <a:bodyPr spcFirstLastPara="1" wrap="square" lIns="121900" tIns="121900" rIns="121900" bIns="121900" anchor="t" anchorCtr="0">
            <a:noAutofit/>
          </a:bodyPr>
          <a:lstStyle/>
          <a:p>
            <a:pPr marL="0" lvl="0" indent="0" algn="ctr" rtl="0">
              <a:spcBef>
                <a:spcPts val="0"/>
              </a:spcBef>
              <a:spcAft>
                <a:spcPts val="1600"/>
              </a:spcAft>
              <a:buNone/>
            </a:pPr>
            <a:r>
              <a:rPr lang="en-GB"/>
              <a:t>#</a:t>
            </a:r>
            <a:r>
              <a:rPr lang="vi-VN" altLang="en-GB"/>
              <a:t>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txBox="1">
            <a:spLocks noGrp="1"/>
          </p:cNvSpPr>
          <p:nvPr>
            <p:ph type="title"/>
          </p:nvPr>
        </p:nvSpPr>
        <p:spPr>
          <a:xfrm>
            <a:off x="3506470" y="1591945"/>
            <a:ext cx="6817995" cy="66675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sz="2800" dirty="0"/>
              <a:t>Ecosystem (</a:t>
            </a:r>
            <a:r>
              <a:rPr lang="en-GB" sz="2800" dirty="0" err="1"/>
              <a:t>Hệ</a:t>
            </a:r>
            <a:r>
              <a:rPr lang="en-GB" sz="2800" dirty="0"/>
              <a:t> </a:t>
            </a:r>
            <a:r>
              <a:rPr lang="en-GB" sz="2800" dirty="0" err="1"/>
              <a:t>sinh</a:t>
            </a:r>
            <a:r>
              <a:rPr lang="en-GB" sz="2800" dirty="0"/>
              <a:t> </a:t>
            </a:r>
            <a:r>
              <a:rPr lang="en-GB" sz="2800" dirty="0" err="1"/>
              <a:t>thái</a:t>
            </a:r>
            <a:r>
              <a:rPr lang="en-GB" sz="2800" dirty="0"/>
              <a:t>)</a:t>
            </a:r>
          </a:p>
        </p:txBody>
      </p:sp>
      <p:sp>
        <p:nvSpPr>
          <p:cNvPr id="248" name="Google Shape;248;p24"/>
          <p:cNvSpPr txBox="1">
            <a:spLocks noGrp="1"/>
          </p:cNvSpPr>
          <p:nvPr>
            <p:ph type="body" idx="1"/>
          </p:nvPr>
        </p:nvSpPr>
        <p:spPr>
          <a:prstGeom prst="rect">
            <a:avLst/>
          </a:prstGeom>
        </p:spPr>
        <p:txBody>
          <a:bodyPr spcFirstLastPara="1" wrap="square" lIns="121900" tIns="121900" rIns="121900" bIns="121900" anchor="t" anchorCtr="0">
            <a:normAutofit fontScale="85000" lnSpcReduction="10000"/>
          </a:bodyPr>
          <a:lstStyle/>
          <a:p>
            <a:pPr marL="0" lvl="0" indent="0" algn="ctr" rtl="0">
              <a:spcBef>
                <a:spcPts val="0"/>
              </a:spcBef>
              <a:spcAft>
                <a:spcPts val="1600"/>
              </a:spcAft>
              <a:buNone/>
            </a:pPr>
            <a:r>
              <a:rPr lang="en-GB" sz="2000" dirty="0">
                <a:latin typeface="Times New Roman" panose="02020603050405020304" pitchFamily="18" charset="0"/>
                <a:cs typeface="Times New Roman" panose="02020603050405020304" pitchFamily="18" charset="0"/>
              </a:rPr>
              <a:t>React </a:t>
            </a:r>
            <a:r>
              <a:rPr lang="en-GB" sz="2000" dirty="0" err="1">
                <a:latin typeface="Times New Roman" panose="02020603050405020304" pitchFamily="18" charset="0"/>
                <a:cs typeface="Times New Roman" panose="02020603050405020304" pitchFamily="18" charset="0"/>
              </a:rPr>
              <a:t>có</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một</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hệ</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sinh</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thái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phong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phú</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với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nhiều</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thư</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viện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và</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công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cụ</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hỗ</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trợ</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như</a:t>
            </a:r>
            <a:r>
              <a:rPr lang="en-GB" sz="2000" dirty="0">
                <a:latin typeface="Times New Roman" panose="02020603050405020304" pitchFamily="18" charset="0"/>
                <a:cs typeface="Times New Roman" panose="02020603050405020304" pitchFamily="18" charset="0"/>
              </a:rPr>
              <a:t> React Router (</a:t>
            </a:r>
            <a:r>
              <a:rPr lang="en-GB" sz="2000" dirty="0" err="1">
                <a:latin typeface="Times New Roman" panose="02020603050405020304" pitchFamily="18" charset="0"/>
                <a:cs typeface="Times New Roman" panose="02020603050405020304" pitchFamily="18" charset="0"/>
              </a:rPr>
              <a:t>để</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quản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lý</a:t>
            </a:r>
            <a:r>
              <a:rPr lang="en-GB" sz="2000" dirty="0">
                <a:latin typeface="Times New Roman" panose="02020603050405020304" pitchFamily="18" charset="0"/>
                <a:cs typeface="Times New Roman" panose="02020603050405020304" pitchFamily="18" charset="0"/>
              </a:rPr>
              <a:t> routing), Redux (</a:t>
            </a:r>
            <a:r>
              <a:rPr lang="en-GB" sz="2000" dirty="0" err="1">
                <a:latin typeface="Times New Roman" panose="02020603050405020304" pitchFamily="18" charset="0"/>
                <a:cs typeface="Times New Roman" panose="02020603050405020304" pitchFamily="18" charset="0"/>
              </a:rPr>
              <a:t>quản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lý</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trạng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thái</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ứng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dụng</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và</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nhiều</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thư</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viện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khác</a:t>
            </a:r>
            <a:r>
              <a:rPr lang="en-GB" sz="2000" dirty="0">
                <a:latin typeface="Times New Roman" panose="02020603050405020304" pitchFamily="18" charset="0"/>
                <a:cs typeface="Times New Roman" panose="02020603050405020304" pitchFamily="18" charset="0"/>
              </a:rPr>
              <a:t>.</a:t>
            </a:r>
          </a:p>
        </p:txBody>
      </p:sp>
      <p:sp>
        <p:nvSpPr>
          <p:cNvPr id="249" name="Google Shape;249;p24"/>
          <p:cNvSpPr txBox="1">
            <a:spLocks noGrp="1"/>
          </p:cNvSpPr>
          <p:nvPr>
            <p:ph type="subTitle" idx="2"/>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1600"/>
              </a:spcAft>
              <a:buNone/>
            </a:pPr>
            <a:r>
              <a:rPr lang="en-GB"/>
              <a:t>#</a:t>
            </a:r>
            <a:r>
              <a:rPr lang="vi-VN" altLang="en-GB"/>
              <a:t>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dirty="0" err="1">
                <a:sym typeface="+mn-ea"/>
              </a:rPr>
              <a:t>Giới</a:t>
            </a:r>
            <a:r>
              <a:rPr lang="en-GB" dirty="0">
                <a:sym typeface="+mn-ea"/>
              </a:rPr>
              <a:t> </a:t>
            </a:r>
            <a:r>
              <a:rPr lang="en-GB" dirty="0" err="1">
                <a:sym typeface="+mn-ea"/>
              </a:rPr>
              <a:t>thiệu</a:t>
            </a:r>
            <a:r>
              <a:rPr lang="en-GB" dirty="0">
                <a:sym typeface="+mn-ea"/>
              </a:rPr>
              <a:t> </a:t>
            </a:r>
            <a:r>
              <a:rPr lang="en-GB" dirty="0" err="1">
                <a:sym typeface="+mn-ea"/>
              </a:rPr>
              <a:t>về</a:t>
            </a:r>
            <a:r>
              <a:rPr lang="vi-VN" altLang="en-GB" dirty="0">
                <a:sym typeface="+mn-ea"/>
              </a:rPr>
              <a:t> Redux</a:t>
            </a:r>
          </a:p>
        </p:txBody>
      </p:sp>
      <p:sp>
        <p:nvSpPr>
          <p:cNvPr id="193" name="Google Shape;193;p19"/>
          <p:cNvSpPr txBox="1">
            <a:spLocks noGrp="1"/>
          </p:cNvSpPr>
          <p:nvPr>
            <p:ph type="body" idx="1"/>
          </p:nvPr>
        </p:nvSpPr>
        <p:spPr>
          <a:xfrm>
            <a:off x="2128520" y="1861185"/>
            <a:ext cx="8632190" cy="313563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Clr>
                <a:srgbClr val="000000"/>
              </a:buClr>
              <a:buSzPts val="1900"/>
              <a:buFont typeface="Arial" panose="020B0604020202020204"/>
              <a:buNone/>
            </a:pPr>
            <a:r>
              <a:rPr sz="1800" dirty="0"/>
              <a:t>Redux </a:t>
            </a:r>
            <a:r>
              <a:rPr sz="1800" dirty="0" err="1"/>
              <a:t>là</a:t>
            </a:r>
            <a:r>
              <a:rPr sz="1800" dirty="0"/>
              <a:t> </a:t>
            </a:r>
            <a:r>
              <a:rPr sz="1800" dirty="0" err="1"/>
              <a:t>một</a:t>
            </a:r>
            <a:r>
              <a:rPr sz="1800" dirty="0"/>
              <a:t> </a:t>
            </a:r>
            <a:r>
              <a:rPr sz="1800" dirty="0" err="1"/>
              <a:t>thư</a:t>
            </a:r>
            <a:r>
              <a:rPr sz="1800" dirty="0"/>
              <a:t> </a:t>
            </a:r>
            <a:r>
              <a:rPr sz="1800" dirty="0" err="1"/>
              <a:t>viện</a:t>
            </a:r>
            <a:r>
              <a:rPr sz="1800" dirty="0"/>
              <a:t> </a:t>
            </a:r>
            <a:r>
              <a:rPr sz="1800" dirty="0" err="1"/>
              <a:t>quản</a:t>
            </a:r>
            <a:r>
              <a:rPr sz="1800" dirty="0"/>
              <a:t> </a:t>
            </a:r>
            <a:r>
              <a:rPr sz="1800" dirty="0" err="1"/>
              <a:t>lý</a:t>
            </a:r>
            <a:r>
              <a:rPr sz="1800" dirty="0"/>
              <a:t> </a:t>
            </a:r>
            <a:r>
              <a:rPr sz="1800" dirty="0" err="1"/>
              <a:t>trạng</a:t>
            </a:r>
            <a:r>
              <a:rPr sz="1800" dirty="0"/>
              <a:t> </a:t>
            </a:r>
            <a:r>
              <a:rPr sz="1800" dirty="0" err="1"/>
              <a:t>thái</a:t>
            </a:r>
            <a:r>
              <a:rPr sz="1800" dirty="0"/>
              <a:t> </a:t>
            </a:r>
            <a:r>
              <a:rPr sz="1800" dirty="0" err="1"/>
              <a:t>cho</a:t>
            </a:r>
            <a:r>
              <a:rPr sz="1800" dirty="0"/>
              <a:t> </a:t>
            </a:r>
            <a:r>
              <a:rPr sz="1800" dirty="0" err="1"/>
              <a:t>ứng</a:t>
            </a:r>
            <a:r>
              <a:rPr sz="1800" dirty="0"/>
              <a:t> </a:t>
            </a:r>
            <a:r>
              <a:rPr sz="1800" dirty="0" err="1"/>
              <a:t>dụng</a:t>
            </a:r>
            <a:r>
              <a:rPr sz="1800" dirty="0"/>
              <a:t> JavaScript, </a:t>
            </a:r>
            <a:r>
              <a:rPr sz="1800" dirty="0" err="1"/>
              <a:t>thường</a:t>
            </a:r>
            <a:r>
              <a:rPr sz="1800" dirty="0"/>
              <a:t> </a:t>
            </a:r>
            <a:r>
              <a:rPr sz="1800" dirty="0" err="1"/>
              <a:t>được</a:t>
            </a:r>
            <a:r>
              <a:rPr sz="1800" dirty="0"/>
              <a:t> </a:t>
            </a:r>
            <a:r>
              <a:rPr sz="1800" dirty="0" err="1"/>
              <a:t>sử</a:t>
            </a:r>
            <a:r>
              <a:rPr sz="1800" dirty="0"/>
              <a:t> </a:t>
            </a:r>
            <a:r>
              <a:rPr sz="1800" dirty="0" err="1"/>
              <a:t>dụng</a:t>
            </a:r>
            <a:r>
              <a:rPr sz="1800" dirty="0"/>
              <a:t> </a:t>
            </a:r>
            <a:r>
              <a:rPr sz="1800" dirty="0" err="1"/>
              <a:t>cùng</a:t>
            </a:r>
            <a:r>
              <a:rPr sz="1800" dirty="0"/>
              <a:t> </a:t>
            </a:r>
            <a:r>
              <a:rPr sz="1800" dirty="0" err="1"/>
              <a:t>với</a:t>
            </a:r>
            <a:r>
              <a:rPr sz="1800" dirty="0"/>
              <a:t> ReactJS </a:t>
            </a:r>
            <a:r>
              <a:rPr sz="1800" dirty="0" err="1"/>
              <a:t>để</a:t>
            </a:r>
            <a:r>
              <a:rPr sz="1800" dirty="0"/>
              <a:t> </a:t>
            </a:r>
            <a:r>
              <a:rPr sz="1800" dirty="0" err="1"/>
              <a:t>quản</a:t>
            </a:r>
            <a:r>
              <a:rPr sz="1800" dirty="0"/>
              <a:t> </a:t>
            </a:r>
            <a:r>
              <a:rPr sz="1800" dirty="0" err="1"/>
              <a:t>lý</a:t>
            </a:r>
            <a:r>
              <a:rPr sz="1800" dirty="0"/>
              <a:t> </a:t>
            </a:r>
            <a:r>
              <a:rPr sz="1800" dirty="0" err="1"/>
              <a:t>trạng</a:t>
            </a:r>
            <a:r>
              <a:rPr sz="1800" dirty="0"/>
              <a:t> </a:t>
            </a:r>
            <a:r>
              <a:rPr sz="1800" dirty="0" err="1"/>
              <a:t>thái</a:t>
            </a:r>
            <a:r>
              <a:rPr sz="1800" dirty="0"/>
              <a:t> </a:t>
            </a:r>
            <a:r>
              <a:rPr sz="1800" dirty="0" err="1"/>
              <a:t>toàn</a:t>
            </a:r>
            <a:r>
              <a:rPr sz="1800" dirty="0"/>
              <a:t> </a:t>
            </a:r>
            <a:r>
              <a:rPr sz="1800" dirty="0" err="1"/>
              <a:t>cục</a:t>
            </a:r>
            <a:r>
              <a:rPr sz="1800" dirty="0"/>
              <a:t> </a:t>
            </a:r>
            <a:r>
              <a:rPr sz="1800" dirty="0" err="1"/>
              <a:t>của</a:t>
            </a:r>
            <a:r>
              <a:rPr sz="1800" dirty="0"/>
              <a:t> </a:t>
            </a:r>
            <a:r>
              <a:rPr sz="1800" dirty="0" err="1"/>
              <a:t>ứng</a:t>
            </a:r>
            <a:r>
              <a:rPr sz="1800" dirty="0"/>
              <a:t> </a:t>
            </a:r>
            <a:r>
              <a:rPr sz="1800" dirty="0" err="1"/>
              <a:t>dụng</a:t>
            </a:r>
            <a:r>
              <a:rPr sz="1800" dirty="0"/>
              <a:t>. </a:t>
            </a:r>
            <a:r>
              <a:rPr sz="1800" dirty="0" err="1"/>
              <a:t>Nó</a:t>
            </a:r>
            <a:r>
              <a:rPr sz="1800" dirty="0"/>
              <a:t> </a:t>
            </a:r>
            <a:r>
              <a:rPr sz="1800" dirty="0" err="1"/>
              <a:t>giúp</a:t>
            </a:r>
            <a:r>
              <a:rPr sz="1800" dirty="0"/>
              <a:t> </a:t>
            </a:r>
            <a:r>
              <a:rPr sz="1800" dirty="0" err="1"/>
              <a:t>bạn</a:t>
            </a:r>
            <a:r>
              <a:rPr sz="1800" dirty="0"/>
              <a:t> </a:t>
            </a:r>
            <a:r>
              <a:rPr sz="1800" dirty="0" err="1"/>
              <a:t>tổ</a:t>
            </a:r>
            <a:r>
              <a:rPr sz="1800" dirty="0"/>
              <a:t> </a:t>
            </a:r>
            <a:r>
              <a:rPr sz="1800" dirty="0" err="1"/>
              <a:t>chức</a:t>
            </a:r>
            <a:r>
              <a:rPr sz="1800" dirty="0"/>
              <a:t> </a:t>
            </a:r>
            <a:r>
              <a:rPr sz="1800" dirty="0" err="1"/>
              <a:t>và</a:t>
            </a:r>
            <a:r>
              <a:rPr sz="1800" dirty="0"/>
              <a:t> </a:t>
            </a:r>
            <a:r>
              <a:rPr sz="1800" dirty="0" err="1"/>
              <a:t>quản</a:t>
            </a:r>
            <a:r>
              <a:rPr sz="1800" dirty="0"/>
              <a:t> </a:t>
            </a:r>
            <a:r>
              <a:rPr sz="1800" dirty="0" err="1"/>
              <a:t>lý</a:t>
            </a:r>
            <a:r>
              <a:rPr sz="1800" dirty="0"/>
              <a:t> </a:t>
            </a:r>
            <a:r>
              <a:rPr sz="1800" dirty="0" err="1"/>
              <a:t>trạng</a:t>
            </a:r>
            <a:r>
              <a:rPr sz="1800" dirty="0"/>
              <a:t> </a:t>
            </a:r>
            <a:r>
              <a:rPr sz="1800" dirty="0" err="1"/>
              <a:t>thái</a:t>
            </a:r>
            <a:r>
              <a:rPr sz="1800" dirty="0"/>
              <a:t> </a:t>
            </a:r>
            <a:r>
              <a:rPr sz="1800" dirty="0" err="1"/>
              <a:t>của</a:t>
            </a:r>
            <a:r>
              <a:rPr sz="1800" dirty="0"/>
              <a:t> </a:t>
            </a:r>
            <a:r>
              <a:rPr sz="1800" dirty="0" err="1"/>
              <a:t>ứng</a:t>
            </a:r>
            <a:r>
              <a:rPr sz="1800" dirty="0"/>
              <a:t> </a:t>
            </a:r>
            <a:r>
              <a:rPr sz="1800" dirty="0" err="1"/>
              <a:t>dụng</a:t>
            </a:r>
            <a:r>
              <a:rPr sz="1800" dirty="0"/>
              <a:t> </a:t>
            </a:r>
            <a:r>
              <a:rPr sz="1800" dirty="0" err="1"/>
              <a:t>một</a:t>
            </a:r>
            <a:r>
              <a:rPr sz="1800" dirty="0"/>
              <a:t> </a:t>
            </a:r>
            <a:r>
              <a:rPr sz="1800" dirty="0" err="1"/>
              <a:t>cách</a:t>
            </a:r>
            <a:r>
              <a:rPr sz="1800" dirty="0"/>
              <a:t> </a:t>
            </a:r>
            <a:r>
              <a:rPr sz="1800" dirty="0" err="1"/>
              <a:t>hiệu</a:t>
            </a:r>
            <a:r>
              <a:rPr sz="1800" dirty="0"/>
              <a:t> </a:t>
            </a:r>
            <a:r>
              <a:rPr sz="1800" dirty="0" err="1"/>
              <a:t>quả</a:t>
            </a:r>
            <a:r>
              <a:rPr sz="1800" dirty="0"/>
              <a:t>, </a:t>
            </a:r>
            <a:r>
              <a:rPr sz="1800" dirty="0" err="1"/>
              <a:t>giúp</a:t>
            </a:r>
            <a:r>
              <a:rPr sz="1800" dirty="0"/>
              <a:t> </a:t>
            </a:r>
            <a:r>
              <a:rPr sz="1800" dirty="0" err="1"/>
              <a:t>việc</a:t>
            </a:r>
            <a:r>
              <a:rPr sz="1800" dirty="0"/>
              <a:t> </a:t>
            </a:r>
            <a:r>
              <a:rPr sz="1800" dirty="0" err="1"/>
              <a:t>phát</a:t>
            </a:r>
            <a:r>
              <a:rPr sz="1800" dirty="0"/>
              <a:t> </a:t>
            </a:r>
            <a:r>
              <a:rPr sz="1800" dirty="0" err="1"/>
              <a:t>triển</a:t>
            </a:r>
            <a:r>
              <a:rPr sz="1800" dirty="0"/>
              <a:t> </a:t>
            </a:r>
            <a:r>
              <a:rPr sz="1800" dirty="0" err="1"/>
              <a:t>ứng</a:t>
            </a:r>
            <a:r>
              <a:rPr sz="1800" dirty="0"/>
              <a:t> </a:t>
            </a:r>
            <a:r>
              <a:rPr sz="1800" dirty="0" err="1"/>
              <a:t>dụng</a:t>
            </a:r>
            <a:r>
              <a:rPr sz="1800" dirty="0"/>
              <a:t> </a:t>
            </a:r>
            <a:r>
              <a:rPr sz="1800" dirty="0" err="1"/>
              <a:t>dễ</a:t>
            </a:r>
            <a:r>
              <a:rPr sz="1800" dirty="0"/>
              <a:t> </a:t>
            </a:r>
            <a:r>
              <a:rPr sz="1800" dirty="0" err="1"/>
              <a:t>dàng</a:t>
            </a:r>
            <a:r>
              <a:rPr sz="1800" dirty="0"/>
              <a:t> </a:t>
            </a:r>
            <a:r>
              <a:rPr sz="1800" dirty="0" err="1"/>
              <a:t>hơn</a:t>
            </a:r>
            <a:r>
              <a:rPr sz="1800" dirty="0"/>
              <a:t> </a:t>
            </a:r>
            <a:r>
              <a:rPr sz="1800" dirty="0" err="1"/>
              <a:t>bằng</a:t>
            </a:r>
            <a:r>
              <a:rPr sz="1800" dirty="0"/>
              <a:t> </a:t>
            </a:r>
            <a:r>
              <a:rPr sz="1800" dirty="0" err="1"/>
              <a:t>cách</a:t>
            </a:r>
            <a:r>
              <a:rPr sz="1800" dirty="0"/>
              <a:t> </a:t>
            </a:r>
            <a:r>
              <a:rPr sz="1800" dirty="0" err="1"/>
              <a:t>tạo</a:t>
            </a:r>
            <a:r>
              <a:rPr sz="1800" dirty="0"/>
              <a:t> </a:t>
            </a:r>
            <a:r>
              <a:rPr sz="1800" dirty="0" err="1"/>
              <a:t>ra</a:t>
            </a:r>
            <a:r>
              <a:rPr sz="1800" dirty="0"/>
              <a:t> </a:t>
            </a:r>
            <a:r>
              <a:rPr sz="1800" dirty="0" err="1"/>
              <a:t>một</a:t>
            </a:r>
            <a:r>
              <a:rPr sz="1800" dirty="0"/>
              <a:t> </a:t>
            </a:r>
            <a:r>
              <a:rPr sz="1800" dirty="0" err="1"/>
              <a:t>luồng</a:t>
            </a:r>
            <a:r>
              <a:rPr sz="1800" dirty="0"/>
              <a:t> </a:t>
            </a:r>
            <a:r>
              <a:rPr sz="1800" dirty="0" err="1"/>
              <a:t>dữ</a:t>
            </a:r>
            <a:r>
              <a:rPr sz="1800" dirty="0"/>
              <a:t> </a:t>
            </a:r>
            <a:r>
              <a:rPr sz="1800" dirty="0" err="1"/>
              <a:t>liệu</a:t>
            </a:r>
            <a:r>
              <a:rPr sz="1800" dirty="0"/>
              <a:t> </a:t>
            </a:r>
            <a:r>
              <a:rPr sz="1800" dirty="0" err="1"/>
              <a:t>dựa</a:t>
            </a:r>
            <a:r>
              <a:rPr sz="1800" dirty="0"/>
              <a:t> </a:t>
            </a:r>
            <a:r>
              <a:rPr sz="1800" dirty="0" err="1"/>
              <a:t>trên</a:t>
            </a:r>
            <a:r>
              <a:rPr sz="1800" dirty="0"/>
              <a:t> </a:t>
            </a:r>
            <a:r>
              <a:rPr sz="1800" dirty="0" err="1"/>
              <a:t>hành</a:t>
            </a:r>
            <a:r>
              <a:rPr sz="1800" dirty="0"/>
              <a:t> </a:t>
            </a:r>
            <a:r>
              <a:rPr sz="1800" dirty="0" err="1"/>
              <a:t>động</a:t>
            </a:r>
            <a:r>
              <a:rPr sz="1800" dirty="0"/>
              <a:t> (action) </a:t>
            </a:r>
            <a:r>
              <a:rPr sz="1800" dirty="0" err="1"/>
              <a:t>và</a:t>
            </a:r>
            <a:r>
              <a:rPr sz="1800" dirty="0"/>
              <a:t> </a:t>
            </a:r>
            <a:r>
              <a:rPr sz="1800" dirty="0" err="1"/>
              <a:t>giảm</a:t>
            </a:r>
            <a:r>
              <a:rPr sz="1800" dirty="0"/>
              <a:t> </a:t>
            </a:r>
            <a:r>
              <a:rPr sz="1800" dirty="0" err="1"/>
              <a:t>thiểu</a:t>
            </a:r>
            <a:r>
              <a:rPr sz="1800" dirty="0"/>
              <a:t> </a:t>
            </a:r>
            <a:r>
              <a:rPr sz="1800" dirty="0" err="1"/>
              <a:t>sự</a:t>
            </a:r>
            <a:r>
              <a:rPr sz="1800" dirty="0"/>
              <a:t> </a:t>
            </a:r>
            <a:r>
              <a:rPr sz="1800" dirty="0" err="1"/>
              <a:t>phức</a:t>
            </a:r>
            <a:r>
              <a:rPr sz="1800" dirty="0"/>
              <a:t> </a:t>
            </a:r>
            <a:r>
              <a:rPr sz="1800" dirty="0" err="1"/>
              <a:t>tạp</a:t>
            </a:r>
            <a:r>
              <a:rPr sz="1800" dirty="0"/>
              <a:t> </a:t>
            </a:r>
            <a:r>
              <a:rPr sz="1800" dirty="0" err="1"/>
              <a:t>khi</a:t>
            </a:r>
            <a:r>
              <a:rPr sz="1800" dirty="0"/>
              <a:t> </a:t>
            </a:r>
            <a:r>
              <a:rPr sz="1800" dirty="0" err="1"/>
              <a:t>quản</a:t>
            </a:r>
            <a:r>
              <a:rPr sz="1800" dirty="0"/>
              <a:t> </a:t>
            </a:r>
            <a:r>
              <a:rPr sz="1800" dirty="0" err="1"/>
              <a:t>lý</a:t>
            </a:r>
            <a:r>
              <a:rPr sz="1800" dirty="0"/>
              <a:t> </a:t>
            </a:r>
            <a:r>
              <a:rPr sz="1800" dirty="0" err="1"/>
              <a:t>trạng</a:t>
            </a:r>
            <a:r>
              <a:rPr sz="1800" dirty="0"/>
              <a:t> </a:t>
            </a:r>
            <a:r>
              <a:rPr sz="1800" dirty="0" err="1"/>
              <a:t>thái</a:t>
            </a:r>
            <a:r>
              <a:rPr sz="1800" dirty="0"/>
              <a:t>.</a:t>
            </a:r>
          </a:p>
          <a:p>
            <a:pPr marL="0" lvl="0" indent="0" algn="l" rtl="0">
              <a:spcBef>
                <a:spcPts val="0"/>
              </a:spcBef>
              <a:spcAft>
                <a:spcPts val="0"/>
              </a:spcAft>
              <a:buClr>
                <a:srgbClr val="000000"/>
              </a:buClr>
              <a:buSzPts val="1900"/>
              <a:buFont typeface="Arial" panose="020B0604020202020204"/>
              <a:buNone/>
            </a:pPr>
            <a:endParaRPr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99377-175C-63B3-EC64-0CB15CA4A2E3}"/>
              </a:ext>
            </a:extLst>
          </p:cNvPr>
          <p:cNvPicPr>
            <a:picLocks noChangeAspect="1"/>
          </p:cNvPicPr>
          <p:nvPr/>
        </p:nvPicPr>
        <p:blipFill>
          <a:blip r:embed="rId2"/>
          <a:stretch>
            <a:fillRect/>
          </a:stretch>
        </p:blipFill>
        <p:spPr>
          <a:xfrm>
            <a:off x="2085204" y="1856792"/>
            <a:ext cx="8556171" cy="4414621"/>
          </a:xfrm>
          <a:prstGeom prst="rect">
            <a:avLst/>
          </a:prstGeom>
        </p:spPr>
      </p:pic>
      <p:sp>
        <p:nvSpPr>
          <p:cNvPr id="6" name="Google Shape;192;p19">
            <a:extLst>
              <a:ext uri="{FF2B5EF4-FFF2-40B4-BE49-F238E27FC236}">
                <a16:creationId xmlns:a16="http://schemas.microsoft.com/office/drawing/2014/main" id="{ECB8AFBD-DF38-72B8-8298-CC25516726A0}"/>
              </a:ext>
            </a:extLst>
          </p:cNvPr>
          <p:cNvSpPr txBox="1">
            <a:spLocks/>
          </p:cNvSpPr>
          <p:nvPr/>
        </p:nvSpPr>
        <p:spPr>
          <a:xfrm>
            <a:off x="1845975" y="1055450"/>
            <a:ext cx="8795400" cy="6783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en-GB" sz="4000" dirty="0" err="1">
                <a:solidFill>
                  <a:schemeClr val="dk1"/>
                </a:solidFill>
                <a:latin typeface="Poppins SemiBold" panose="00000500000000000000"/>
                <a:cs typeface="Poppins SemiBold" panose="00000500000000000000"/>
                <a:sym typeface="+mn-ea"/>
              </a:rPr>
              <a:t>Cách</a:t>
            </a:r>
            <a:r>
              <a:rPr lang="en-US" altLang="en-GB" sz="4000" dirty="0">
                <a:solidFill>
                  <a:schemeClr val="dk1"/>
                </a:solidFill>
                <a:latin typeface="Poppins SemiBold" panose="00000500000000000000"/>
                <a:cs typeface="Poppins SemiBold" panose="00000500000000000000"/>
                <a:sym typeface="+mn-ea"/>
              </a:rPr>
              <a:t> </a:t>
            </a:r>
            <a:r>
              <a:rPr lang="en-US" altLang="en-GB" sz="4000" dirty="0" err="1">
                <a:solidFill>
                  <a:schemeClr val="dk1"/>
                </a:solidFill>
                <a:latin typeface="Poppins SemiBold" panose="00000500000000000000"/>
                <a:cs typeface="Poppins SemiBold" panose="00000500000000000000"/>
                <a:sym typeface="+mn-ea"/>
              </a:rPr>
              <a:t>Hoạt</a:t>
            </a:r>
            <a:r>
              <a:rPr lang="en-US" altLang="en-GB" sz="4000" dirty="0">
                <a:solidFill>
                  <a:schemeClr val="dk1"/>
                </a:solidFill>
                <a:latin typeface="Poppins SemiBold" panose="00000500000000000000"/>
                <a:cs typeface="Poppins SemiBold" panose="00000500000000000000"/>
                <a:sym typeface="+mn-ea"/>
              </a:rPr>
              <a:t> </a:t>
            </a:r>
            <a:r>
              <a:rPr lang="en-US" altLang="en-GB" sz="4000" dirty="0" err="1">
                <a:solidFill>
                  <a:schemeClr val="dk1"/>
                </a:solidFill>
                <a:latin typeface="Poppins SemiBold" panose="00000500000000000000"/>
                <a:cs typeface="Poppins SemiBold" panose="00000500000000000000"/>
                <a:sym typeface="+mn-ea"/>
              </a:rPr>
              <a:t>Động</a:t>
            </a:r>
            <a:r>
              <a:rPr lang="en-US" altLang="en-GB" sz="4000" dirty="0">
                <a:solidFill>
                  <a:schemeClr val="dk1"/>
                </a:solidFill>
                <a:latin typeface="Poppins SemiBold" panose="00000500000000000000"/>
                <a:cs typeface="Poppins SemiBold" panose="00000500000000000000"/>
                <a:sym typeface="+mn-ea"/>
              </a:rPr>
              <a:t> </a:t>
            </a:r>
            <a:r>
              <a:rPr lang="en-US" altLang="en-GB" sz="4000" dirty="0" err="1">
                <a:solidFill>
                  <a:schemeClr val="dk1"/>
                </a:solidFill>
                <a:latin typeface="Poppins SemiBold" panose="00000500000000000000"/>
                <a:cs typeface="Poppins SemiBold" panose="00000500000000000000"/>
                <a:sym typeface="+mn-ea"/>
              </a:rPr>
              <a:t>của</a:t>
            </a:r>
            <a:r>
              <a:rPr lang="en-US" altLang="en-GB" sz="4000" dirty="0">
                <a:solidFill>
                  <a:schemeClr val="dk1"/>
                </a:solidFill>
                <a:latin typeface="Poppins SemiBold" panose="00000500000000000000"/>
                <a:cs typeface="Poppins SemiBold" panose="00000500000000000000"/>
                <a:sym typeface="+mn-ea"/>
              </a:rPr>
              <a:t> redux</a:t>
            </a:r>
            <a:endParaRPr lang="vi-VN" altLang="en-GB" sz="4000" dirty="0">
              <a:solidFill>
                <a:schemeClr val="dk1"/>
              </a:solidFill>
              <a:cs typeface="Poppins SemiBold" panose="00000500000000000000"/>
              <a:sym typeface="+mn-ea"/>
            </a:endParaRPr>
          </a:p>
        </p:txBody>
      </p:sp>
    </p:spTree>
    <p:extLst>
      <p:ext uri="{BB962C8B-B14F-4D97-AF65-F5344CB8AC3E}">
        <p14:creationId xmlns:p14="http://schemas.microsoft.com/office/powerpoint/2010/main" val="1413593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2" name="Picture Placeholder 1" descr="0ea884f1c08fac15d79a01293f1d7c58"/>
          <p:cNvPicPr>
            <a:picLocks noGrp="1" noChangeAspect="1"/>
          </p:cNvPicPr>
          <p:nvPr>
            <p:ph type="pic" idx="2"/>
          </p:nvPr>
        </p:nvPicPr>
        <p:blipFill>
          <a:blip r:embed="rId3"/>
          <a:stretch>
            <a:fillRect/>
          </a:stretch>
        </p:blipFill>
        <p:spPr>
          <a:xfrm>
            <a:off x="4451985" y="2289175"/>
            <a:ext cx="3287395" cy="2918460"/>
          </a:xfrm>
          <a:prstGeom prst="rect">
            <a:avLst/>
          </a:prstGeom>
        </p:spPr>
      </p:pic>
      <p:sp>
        <p:nvSpPr>
          <p:cNvPr id="417" name="Google Shape;417;p38"/>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t>Thank you and Welcome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title"/>
          </p:nvPr>
        </p:nvSpPr>
        <p:spPr>
          <a:xfrm>
            <a:off x="2629904" y="168039"/>
            <a:ext cx="6504264" cy="1139652"/>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GB" sz="5400" dirty="0" err="1">
                <a:latin typeface="Times New Roman" panose="02020603050405020304" pitchFamily="18" charset="0"/>
                <a:cs typeface="Times New Roman" panose="02020603050405020304" pitchFamily="18" charset="0"/>
              </a:rPr>
              <a:t>Mục</a:t>
            </a:r>
            <a:r>
              <a:rPr lang="en-GB" sz="5400" dirty="0">
                <a:latin typeface="Times New Roman" panose="02020603050405020304" pitchFamily="18" charset="0"/>
                <a:cs typeface="Times New Roman" panose="02020603050405020304" pitchFamily="18" charset="0"/>
              </a:rPr>
              <a:t> </a:t>
            </a:r>
            <a:r>
              <a:rPr lang="en-GB" sz="5400" dirty="0" err="1">
                <a:latin typeface="Times New Roman" panose="02020603050405020304" pitchFamily="18" charset="0"/>
                <a:cs typeface="Times New Roman" panose="02020603050405020304" pitchFamily="18" charset="0"/>
              </a:rPr>
              <a:t>lục</a:t>
            </a:r>
            <a:endParaRPr lang="en-GB" sz="5400" dirty="0">
              <a:latin typeface="Times New Roman" panose="02020603050405020304" pitchFamily="18" charset="0"/>
              <a:cs typeface="Times New Roman" panose="02020603050405020304" pitchFamily="18" charset="0"/>
            </a:endParaRPr>
          </a:p>
        </p:txBody>
      </p:sp>
      <p:sp>
        <p:nvSpPr>
          <p:cNvPr id="3" name="Google Shape;184;p18">
            <a:extLst>
              <a:ext uri="{FF2B5EF4-FFF2-40B4-BE49-F238E27FC236}">
                <a16:creationId xmlns:a16="http://schemas.microsoft.com/office/drawing/2014/main" id="{9F9021C4-6EDA-40BC-BA9A-4A4E0DE3982A}"/>
              </a:ext>
            </a:extLst>
          </p:cNvPr>
          <p:cNvSpPr txBox="1">
            <a:spLocks/>
          </p:cNvSpPr>
          <p:nvPr/>
        </p:nvSpPr>
        <p:spPr>
          <a:xfrm>
            <a:off x="1334698" y="1829435"/>
            <a:ext cx="9166154" cy="2457555"/>
          </a:xfrm>
          <a:prstGeom prst="rect">
            <a:avLst/>
          </a:prstGeom>
        </p:spPr>
        <p:txBody>
          <a:bodyPr spcFirstLastPara="1" wrap="square" lIns="121900" tIns="121900" rIns="121900" bIns="121900" anchor="t" anchorCtr="0">
            <a:normAutofit fontScale="92500"/>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457200" indent="-457200">
              <a:spcBef>
                <a:spcPts val="0"/>
              </a:spcBef>
              <a:buClr>
                <a:srgbClr val="000000"/>
              </a:buClr>
              <a:buSzPts val="1900"/>
              <a:buFont typeface="+mj-lt"/>
              <a:buAutoNum type="arabicPeriod"/>
            </a:pPr>
            <a:r>
              <a:rPr lang="en-US" altLang="en-GB" sz="2800" b="1" dirty="0" err="1">
                <a:latin typeface="Times New Roman" panose="02020603050405020304" pitchFamily="18" charset="0"/>
                <a:cs typeface="Times New Roman" panose="02020603050405020304" pitchFamily="18" charset="0"/>
              </a:rPr>
              <a:t>Lịch</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sử</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về</a:t>
            </a:r>
            <a:r>
              <a:rPr lang="en-US" altLang="en-GB" sz="2800" b="1" dirty="0">
                <a:latin typeface="Times New Roman" panose="02020603050405020304" pitchFamily="18" charset="0"/>
                <a:cs typeface="Times New Roman" panose="02020603050405020304" pitchFamily="18" charset="0"/>
              </a:rPr>
              <a:t> git…………………………………………..</a:t>
            </a:r>
          </a:p>
          <a:p>
            <a:pPr marL="457200" indent="-457200">
              <a:spcBef>
                <a:spcPts val="0"/>
              </a:spcBef>
              <a:buClr>
                <a:srgbClr val="000000"/>
              </a:buClr>
              <a:buSzPts val="1900"/>
              <a:buFont typeface="+mj-lt"/>
              <a:buAutoNum type="arabicPeriod"/>
            </a:pPr>
            <a:r>
              <a:rPr lang="en-US" altLang="en-GB" sz="2800" b="1" dirty="0" err="1">
                <a:latin typeface="Times New Roman" panose="02020603050405020304" pitchFamily="18" charset="0"/>
                <a:cs typeface="Times New Roman" panose="02020603050405020304" pitchFamily="18" charset="0"/>
              </a:rPr>
              <a:t>Tại</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sao</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lại</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cần</a:t>
            </a:r>
            <a:r>
              <a:rPr lang="en-US" altLang="en-GB" sz="2800" b="1" dirty="0">
                <a:latin typeface="Times New Roman" panose="02020603050405020304" pitchFamily="18" charset="0"/>
                <a:cs typeface="Times New Roman" panose="02020603050405020304" pitchFamily="18" charset="0"/>
              </a:rPr>
              <a:t> git?.....................................................</a:t>
            </a:r>
          </a:p>
          <a:p>
            <a:pPr marL="457200" indent="-457200">
              <a:spcBef>
                <a:spcPts val="0"/>
              </a:spcBef>
              <a:buClr>
                <a:srgbClr val="000000"/>
              </a:buClr>
              <a:buSzPts val="1900"/>
              <a:buFont typeface="+mj-lt"/>
              <a:buAutoNum type="arabicPeriod"/>
            </a:pPr>
            <a:r>
              <a:rPr lang="en-US" altLang="en-GB" sz="2800" b="1" dirty="0" err="1">
                <a:latin typeface="Times New Roman" panose="02020603050405020304" pitchFamily="18" charset="0"/>
                <a:cs typeface="Times New Roman" panose="02020603050405020304" pitchFamily="18" charset="0"/>
              </a:rPr>
              <a:t>Các</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câu</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lệnh</a:t>
            </a:r>
            <a:r>
              <a:rPr lang="en-US" altLang="en-GB" sz="2800" b="1" dirty="0">
                <a:latin typeface="Times New Roman" panose="02020603050405020304" pitchFamily="18" charset="0"/>
                <a:cs typeface="Times New Roman" panose="02020603050405020304" pitchFamily="18" charset="0"/>
              </a:rPr>
              <a:t> git……………………………………..</a:t>
            </a:r>
          </a:p>
          <a:p>
            <a:pPr marL="457200" indent="-457200">
              <a:spcBef>
                <a:spcPts val="0"/>
              </a:spcBef>
              <a:buClr>
                <a:srgbClr val="000000"/>
              </a:buClr>
              <a:buSzPts val="1900"/>
              <a:buFont typeface="+mj-lt"/>
              <a:buAutoNum type="arabicPeriod"/>
            </a:pPr>
            <a:r>
              <a:rPr lang="en-US" altLang="en-GB" sz="2800" b="1" dirty="0" err="1">
                <a:latin typeface="Times New Roman" panose="02020603050405020304" pitchFamily="18" charset="0"/>
                <a:cs typeface="Times New Roman" panose="02020603050405020304" pitchFamily="18" charset="0"/>
              </a:rPr>
              <a:t>Câu</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hỏi</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trắc</a:t>
            </a:r>
            <a:r>
              <a:rPr lang="en-US" altLang="en-GB" sz="2800" b="1" dirty="0">
                <a:latin typeface="Times New Roman" panose="02020603050405020304" pitchFamily="18" charset="0"/>
                <a:cs typeface="Times New Roman" panose="02020603050405020304" pitchFamily="18" charset="0"/>
              </a:rPr>
              <a:t> </a:t>
            </a:r>
            <a:r>
              <a:rPr lang="en-US" altLang="en-GB" sz="2800" b="1" dirty="0" err="1">
                <a:latin typeface="Times New Roman" panose="02020603050405020304" pitchFamily="18" charset="0"/>
                <a:cs typeface="Times New Roman" panose="02020603050405020304" pitchFamily="18" charset="0"/>
              </a:rPr>
              <a:t>nghiệm</a:t>
            </a:r>
            <a:r>
              <a:rPr lang="en-US" altLang="en-GB" sz="2800" b="1"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1796814" y="429569"/>
            <a:ext cx="8795400" cy="678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1.Lịch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về</a:t>
            </a:r>
            <a:r>
              <a:rPr lang="en-GB" dirty="0">
                <a:latin typeface="Times New Roman" panose="02020603050405020304" pitchFamily="18" charset="0"/>
                <a:cs typeface="Times New Roman" panose="02020603050405020304" pitchFamily="18" charset="0"/>
              </a:rPr>
              <a:t> Git</a:t>
            </a:r>
          </a:p>
        </p:txBody>
      </p:sp>
      <p:pic>
        <p:nvPicPr>
          <p:cNvPr id="2050" name="Picture 2" descr="Controle de versão, CVS (Concurrent Version System)">
            <a:extLst>
              <a:ext uri="{FF2B5EF4-FFF2-40B4-BE49-F238E27FC236}">
                <a16:creationId xmlns:a16="http://schemas.microsoft.com/office/drawing/2014/main" id="{15F0615D-CDE3-468E-9E23-AB7CE6939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048" y="1349496"/>
            <a:ext cx="3791257" cy="19889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77A473-4546-4501-98A7-83B2ECF9A4E8}"/>
              </a:ext>
            </a:extLst>
          </p:cNvPr>
          <p:cNvSpPr txBox="1"/>
          <p:nvPr/>
        </p:nvSpPr>
        <p:spPr>
          <a:xfrm>
            <a:off x="560438" y="2413337"/>
            <a:ext cx="6617109" cy="1015663"/>
          </a:xfrm>
          <a:prstGeom prst="rect">
            <a:avLst/>
          </a:prstGeom>
          <a:noFill/>
        </p:spPr>
        <p:txBody>
          <a:bodyPr wrap="square" rtlCol="0">
            <a:spAutoFit/>
          </a:bodyPr>
          <a:lstStyle/>
          <a:p>
            <a:pPr marL="0" lvl="0" indent="0" algn="l" rtl="0">
              <a:spcBef>
                <a:spcPts val="0"/>
              </a:spcBef>
              <a:spcAft>
                <a:spcPts val="0"/>
              </a:spcAft>
              <a:buClr>
                <a:srgbClr val="000000"/>
              </a:buClr>
              <a:buSzPts val="1900"/>
              <a:buFont typeface="Arial" panose="020B0604020202020204"/>
              <a:buNone/>
            </a:pPr>
            <a:r>
              <a:rPr lang="vi-VN" sz="2000" dirty="0">
                <a:effectLst/>
                <a:latin typeface="Times New Roman" panose="02020603050405020304" pitchFamily="18" charset="0"/>
                <a:ea typeface="SimSun" panose="02010600030101010101" pitchFamily="2" charset="-122"/>
              </a:rPr>
              <a:t>Trước khi Git ra đời, các hệ thống quản lý phiên bản khác như </a:t>
            </a:r>
            <a:r>
              <a:rPr lang="vi-VN" sz="2000" b="1" dirty="0">
                <a:effectLst/>
                <a:latin typeface="Times New Roman" panose="02020603050405020304" pitchFamily="18" charset="0"/>
                <a:ea typeface="SimSun" panose="02010600030101010101" pitchFamily="2" charset="-122"/>
              </a:rPr>
              <a:t>CVS (Concurrent Versions System)</a:t>
            </a:r>
            <a:r>
              <a:rPr lang="vi-VN" sz="2000" dirty="0">
                <a:effectLst/>
                <a:latin typeface="Times New Roman" panose="02020603050405020304" pitchFamily="18" charset="0"/>
                <a:ea typeface="SimSun" panose="02010600030101010101" pitchFamily="2" charset="-122"/>
              </a:rPr>
              <a:t> và </a:t>
            </a:r>
            <a:r>
              <a:rPr lang="vi-VN" sz="2000" b="1" dirty="0">
                <a:effectLst/>
                <a:latin typeface="Times New Roman" panose="02020603050405020304" pitchFamily="18" charset="0"/>
                <a:ea typeface="SimSun" panose="02010600030101010101" pitchFamily="2" charset="-122"/>
              </a:rPr>
              <a:t>Subversion (SVN)</a:t>
            </a:r>
            <a:r>
              <a:rPr lang="vi-VN" sz="2000" dirty="0">
                <a:effectLst/>
                <a:latin typeface="Times New Roman" panose="02020603050405020304" pitchFamily="18" charset="0"/>
                <a:ea typeface="SimSun" panose="02010600030101010101" pitchFamily="2" charset="-122"/>
              </a:rPr>
              <a:t> đã tồn tại và được sử dụng rộng rãi trong các dự án phần mềm</a:t>
            </a:r>
            <a:endParaRPr lang="vi-VN" sz="2000" dirty="0">
              <a:latin typeface="Times New Roman" panose="02020603050405020304" pitchFamily="18" charset="0"/>
              <a:cs typeface="Times New Roman" panose="02020603050405020304" pitchFamily="18" charset="0"/>
            </a:endParaRPr>
          </a:p>
        </p:txBody>
      </p:sp>
      <p:pic>
        <p:nvPicPr>
          <p:cNvPr id="1028" name="Picture 4" descr="Subversion_logo - TechExcel">
            <a:extLst>
              <a:ext uri="{FF2B5EF4-FFF2-40B4-BE49-F238E27FC236}">
                <a16:creationId xmlns:a16="http://schemas.microsoft.com/office/drawing/2014/main" id="{C5573A02-243C-4B25-A42E-F24F6A19A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547" y="4114317"/>
            <a:ext cx="4165912" cy="5977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7C1979-FF3A-4A23-B184-38A8FBB49F46}"/>
              </a:ext>
            </a:extLst>
          </p:cNvPr>
          <p:cNvSpPr txBox="1"/>
          <p:nvPr/>
        </p:nvSpPr>
        <p:spPr>
          <a:xfrm>
            <a:off x="560438" y="2368962"/>
            <a:ext cx="6528620" cy="1938992"/>
          </a:xfrm>
          <a:prstGeom prst="rect">
            <a:avLst/>
          </a:prstGeom>
          <a:noFill/>
        </p:spPr>
        <p:txBody>
          <a:bodyPr wrap="square" rtlCol="0">
            <a:spAutoFit/>
          </a:bodyPr>
          <a:lstStyle/>
          <a:p>
            <a:pPr lvl="0">
              <a:buSzPts val="1000"/>
              <a:tabLst>
                <a:tab pos="457200" algn="l"/>
              </a:tabLst>
            </a:pPr>
            <a:r>
              <a:rPr lang="en-US" b="1" dirty="0">
                <a:latin typeface="Times New Roman" panose="02020603050405020304" pitchFamily="18" charset="0"/>
                <a:cs typeface="Times New Roman" panose="02020603050405020304" pitchFamily="18" charset="0"/>
              </a:rPr>
              <a:t>CVS</a:t>
            </a:r>
            <a:r>
              <a:rPr lang="en-US" dirty="0"/>
              <a:t> </a:t>
            </a:r>
            <a:r>
              <a:rPr lang="en-US" sz="2000" dirty="0" err="1">
                <a:latin typeface="Times New Roman" panose="02020603050405020304" pitchFamily="18" charset="0"/>
                <a:ea typeface="SimSun" panose="02010600030101010101" pitchFamily="2" charset="-122"/>
              </a:rPr>
              <a:t>q</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uản</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lý</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không</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hiệu</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quả</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khó</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phục</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hồi</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từ</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lỗi</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không</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hỗ</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trợ</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phân</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tán</a:t>
            </a:r>
            <a:r>
              <a:rPr lang="en-US" sz="2000" dirty="0">
                <a:effectLst/>
                <a:latin typeface="Times New Roman" panose="02020603050405020304" pitchFamily="18" charset="0"/>
                <a:ea typeface="SimSun" panose="02010600030101010101" pitchFamily="2" charset="-122"/>
                <a:cs typeface="Symbol" panose="05050102010706020507" pitchFamily="18" charset="2"/>
              </a:rPr>
              <a:t>.</a:t>
            </a:r>
            <a:endParaRPr lang="en-US" sz="2000" dirty="0">
              <a:effectLst/>
              <a:latin typeface="Symbol" panose="05050102010706020507" pitchFamily="18" charset="2"/>
              <a:ea typeface="SimSun" panose="02010600030101010101" pitchFamily="2" charset="-122"/>
              <a:cs typeface="Symbol" panose="05050102010706020507" pitchFamily="18" charset="2"/>
            </a:endParaRPr>
          </a:p>
          <a:p>
            <a:pPr lvl="0">
              <a:buSzPts val="1000"/>
              <a:tabLst>
                <a:tab pos="457200" algn="l"/>
              </a:tabLst>
            </a:pPr>
            <a:r>
              <a:rPr lang="en-US" b="1" dirty="0">
                <a:latin typeface="Times New Roman" panose="02020603050405020304" pitchFamily="18" charset="0"/>
                <a:cs typeface="Times New Roman" panose="02020603050405020304" pitchFamily="18" charset="0"/>
              </a:rPr>
              <a:t>SVN</a:t>
            </a:r>
            <a:r>
              <a:rPr lang="en-US" dirty="0"/>
              <a:t> </a:t>
            </a:r>
            <a:r>
              <a:rPr lang="en-US" sz="2000" dirty="0" err="1">
                <a:latin typeface="Times New Roman" panose="02020603050405020304" pitchFamily="18" charset="0"/>
                <a:ea typeface="SimSun" panose="02010600030101010101" pitchFamily="2" charset="-122"/>
              </a:rPr>
              <a:t>c</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ải</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thiện</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hơn</a:t>
            </a:r>
            <a:r>
              <a:rPr lang="en-US" sz="2000" dirty="0">
                <a:effectLst/>
                <a:latin typeface="Times New Roman" panose="02020603050405020304" pitchFamily="18" charset="0"/>
                <a:ea typeface="SimSun" panose="02010600030101010101" pitchFamily="2" charset="-122"/>
                <a:cs typeface="Symbol" panose="05050102010706020507" pitchFamily="18" charset="2"/>
              </a:rPr>
              <a:t> CVS,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nhưng</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vẫn</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còn</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những</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hạn</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chế</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trong</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khả</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năng</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làm</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việc</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nhóm</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đặc</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biệt</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trong</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các</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dự</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án</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lớn</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dirty="0" err="1">
                <a:effectLst/>
                <a:latin typeface="Times New Roman" panose="02020603050405020304" pitchFamily="18" charset="0"/>
                <a:ea typeface="SimSun" panose="02010600030101010101" pitchFamily="2" charset="-122"/>
                <a:cs typeface="Symbol" panose="05050102010706020507" pitchFamily="18" charset="2"/>
              </a:rPr>
              <a:t>như</a:t>
            </a:r>
            <a:r>
              <a:rPr lang="en-US" sz="2000" dirty="0">
                <a:effectLst/>
                <a:latin typeface="Times New Roman" panose="02020603050405020304" pitchFamily="18" charset="0"/>
                <a:ea typeface="SimSun" panose="02010600030101010101" pitchFamily="2" charset="-122"/>
                <a:cs typeface="Symbol" panose="05050102010706020507" pitchFamily="18" charset="2"/>
              </a:rPr>
              <a:t> </a:t>
            </a:r>
            <a:r>
              <a:rPr lang="en-US" sz="2000" b="1" dirty="0">
                <a:effectLst/>
                <a:latin typeface="Times New Roman" panose="02020603050405020304" pitchFamily="18" charset="0"/>
                <a:ea typeface="SimSun" panose="02010600030101010101" pitchFamily="2" charset="-122"/>
                <a:cs typeface="Symbol" panose="05050102010706020507" pitchFamily="18" charset="2"/>
              </a:rPr>
              <a:t>Linux kernel</a:t>
            </a:r>
            <a:r>
              <a:rPr lang="en-US" sz="2000" dirty="0">
                <a:effectLst/>
                <a:latin typeface="Times New Roman" panose="02020603050405020304" pitchFamily="18" charset="0"/>
                <a:ea typeface="SimSun" panose="02010600030101010101" pitchFamily="2" charset="-122"/>
                <a:cs typeface="Symbol" panose="05050102010706020507" pitchFamily="18" charset="2"/>
              </a:rPr>
              <a:t>.</a:t>
            </a:r>
            <a:endParaRPr lang="en-US" sz="2000" dirty="0">
              <a:effectLst/>
              <a:latin typeface="Symbol" panose="05050102010706020507" pitchFamily="18" charset="2"/>
              <a:ea typeface="SimSun" panose="02010600030101010101" pitchFamily="2" charset="-122"/>
              <a:cs typeface="Symbol" panose="05050102010706020507" pitchFamily="18" charset="2"/>
            </a:endParaRPr>
          </a:p>
          <a:p>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50" name="Picture 2" descr="The Architecture and History of Git: A Distributed Version Control ...">
            <a:extLst>
              <a:ext uri="{FF2B5EF4-FFF2-40B4-BE49-F238E27FC236}">
                <a16:creationId xmlns:a16="http://schemas.microsoft.com/office/drawing/2014/main" id="{85FC1651-B558-4C0E-8492-B5F09EFB9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6988" y="3772976"/>
            <a:ext cx="2100109" cy="240582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92;p19">
            <a:extLst>
              <a:ext uri="{FF2B5EF4-FFF2-40B4-BE49-F238E27FC236}">
                <a16:creationId xmlns:a16="http://schemas.microsoft.com/office/drawing/2014/main" id="{E64F9AC1-6F25-41C7-8BA4-D9CB0D017CC3}"/>
              </a:ext>
            </a:extLst>
          </p:cNvPr>
          <p:cNvSpPr txBox="1">
            <a:spLocks noGrp="1"/>
          </p:cNvSpPr>
          <p:nvPr>
            <p:ph type="title"/>
          </p:nvPr>
        </p:nvSpPr>
        <p:spPr>
          <a:xfrm>
            <a:off x="1796814" y="429569"/>
            <a:ext cx="8795400" cy="678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1.Lịch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về</a:t>
            </a:r>
            <a:r>
              <a:rPr lang="en-GB" dirty="0">
                <a:latin typeface="Times New Roman" panose="02020603050405020304" pitchFamily="18" charset="0"/>
                <a:cs typeface="Times New Roman" panose="02020603050405020304" pitchFamily="18" charset="0"/>
              </a:rPr>
              <a:t> Git</a:t>
            </a:r>
          </a:p>
        </p:txBody>
      </p:sp>
      <p:sp>
        <p:nvSpPr>
          <p:cNvPr id="11" name="TextBox 10">
            <a:extLst>
              <a:ext uri="{FF2B5EF4-FFF2-40B4-BE49-F238E27FC236}">
                <a16:creationId xmlns:a16="http://schemas.microsoft.com/office/drawing/2014/main" id="{ADF77B87-EBD1-410C-9ACA-7063FD91540C}"/>
              </a:ext>
            </a:extLst>
          </p:cNvPr>
          <p:cNvSpPr txBox="1"/>
          <p:nvPr/>
        </p:nvSpPr>
        <p:spPr>
          <a:xfrm>
            <a:off x="530941" y="1714004"/>
            <a:ext cx="6361471" cy="2554545"/>
          </a:xfrm>
          <a:prstGeom prst="rect">
            <a:avLst/>
          </a:prstGeom>
          <a:noFill/>
        </p:spPr>
        <p:txBody>
          <a:bodyPr wrap="square">
            <a:spAutoFit/>
          </a:bodyPr>
          <a:lstStyle/>
          <a:p>
            <a:r>
              <a:rPr lang="en-US" sz="2000" dirty="0" err="1">
                <a:effectLst/>
                <a:latin typeface="Times New Roman" panose="02020603050405020304" pitchFamily="18" charset="0"/>
                <a:ea typeface="SimSun" panose="02010600030101010101" pitchFamily="2" charset="-122"/>
              </a:rPr>
              <a:t>Vào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năm</a:t>
            </a:r>
            <a:r>
              <a:rPr lang="en-US" sz="2000" dirty="0">
                <a:effectLst/>
                <a:latin typeface="Times New Roman" panose="02020603050405020304" pitchFamily="18" charset="0"/>
                <a:ea typeface="SimSun" panose="02010600030101010101" pitchFamily="2" charset="-122"/>
              </a:rPr>
              <a:t> 2002, Linus Torvalds –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tạo</a:t>
            </a:r>
            <a:r>
              <a:rPr lang="en-US" sz="2000" dirty="0">
                <a:effectLst/>
                <a:latin typeface="Times New Roman" panose="02020603050405020304" pitchFamily="18" charset="0"/>
                <a:ea typeface="SimSun" panose="02010600030101010101" pitchFamily="2" charset="-122"/>
              </a:rPr>
              <a:t> ra </a:t>
            </a:r>
            <a:r>
              <a:rPr lang="en-US" sz="2000" b="1" dirty="0">
                <a:effectLst/>
                <a:latin typeface="Times New Roman" panose="02020603050405020304" pitchFamily="18" charset="0"/>
                <a:ea typeface="SimSun" panose="02010600030101010101" pitchFamily="2" charset="-122"/>
              </a:rPr>
              <a:t>Linux kernel</a:t>
            </a:r>
            <a:r>
              <a:rPr lang="en-US" sz="2000" dirty="0">
                <a:effectLst/>
                <a:latin typeface="Times New Roman" panose="02020603050405020304" pitchFamily="18" charset="0"/>
                <a:ea typeface="SimSun" panose="02010600030101010101" pitchFamily="2" charset="-122"/>
              </a:rPr>
              <a:t> – </a:t>
            </a:r>
            <a:r>
              <a:rPr lang="en-US" sz="2000" dirty="0" err="1">
                <a:effectLst/>
                <a:latin typeface="Times New Roman" panose="02020603050405020304" pitchFamily="18" charset="0"/>
                <a:ea typeface="SimSun" panose="02010600030101010101" pitchFamily="2" charset="-122"/>
              </a:rPr>
              <a:t>cùng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nhóm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triển</a:t>
            </a:r>
            <a:r>
              <a:rPr lang="en-US" sz="2000" dirty="0">
                <a:effectLst/>
                <a:latin typeface="Times New Roman" panose="02020603050405020304" pitchFamily="18" charset="0"/>
                <a:ea typeface="SimSun" panose="02010600030101010101" pitchFamily="2" charset="-122"/>
              </a:rPr>
              <a:t> Linux </a:t>
            </a:r>
            <a:r>
              <a:rPr lang="en-US" sz="2000" dirty="0" err="1">
                <a:effectLst/>
                <a:latin typeface="Times New Roman" panose="02020603050405020304" pitchFamily="18" charset="0"/>
                <a:ea typeface="SimSun" panose="02010600030101010101" pitchFamily="2" charset="-122"/>
              </a:rPr>
              <a:t>quyết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định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b="1" dirty="0" err="1">
                <a:effectLst/>
                <a:latin typeface="Times New Roman" panose="02020603050405020304" pitchFamily="18" charset="0"/>
                <a:ea typeface="SimSun" panose="02010600030101010101" pitchFamily="2" charset="-122"/>
              </a:rPr>
              <a:t>BitKeeper</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lý</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nguồn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của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dự</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án</a:t>
            </a:r>
            <a:r>
              <a:rPr lang="en-US" sz="2000" dirty="0">
                <a:effectLst/>
                <a:latin typeface="Times New Roman" panose="02020603050405020304" pitchFamily="18" charset="0"/>
                <a:ea typeface="SimSun" panose="02010600030101010101" pitchFamily="2" charset="-122"/>
              </a:rPr>
              <a:t>.</a:t>
            </a:r>
          </a:p>
          <a:p>
            <a:r>
              <a:rPr lang="en-US" sz="2000" b="1" dirty="0" err="1">
                <a:effectLst/>
                <a:latin typeface="Times New Roman" panose="02020603050405020304" pitchFamily="18" charset="0"/>
                <a:ea typeface="SimSun" panose="02010600030101010101" pitchFamily="2" charset="-122"/>
              </a:rPr>
              <a:t>BitKeeper</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một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thống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lý</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phiên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phân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tán</a:t>
            </a:r>
            <a:r>
              <a:rPr lang="en-US" sz="2000" dirty="0">
                <a:effectLst/>
                <a:latin typeface="Times New Roman" panose="02020603050405020304" pitchFamily="18" charset="0"/>
                <a:ea typeface="SimSun" panose="02010600030101010101" pitchFamily="2" charset="-122"/>
              </a:rPr>
              <a:t> (</a:t>
            </a:r>
            <a:r>
              <a:rPr lang="en-US" sz="2000" dirty="0">
                <a:latin typeface="Times New Roman" panose="02020603050405020304" pitchFamily="18" charset="0"/>
                <a:ea typeface="SimSun" panose="02010600030101010101" pitchFamily="2" charset="-122"/>
              </a:rPr>
              <a:t>DVCS Distributed version control systems ), </a:t>
            </a:r>
            <a:r>
              <a:rPr lang="en-US" sz="2000" dirty="0" err="1">
                <a:effectLst/>
                <a:latin typeface="Times New Roman" panose="02020603050405020304" pitchFamily="18" charset="0"/>
                <a:ea typeface="SimSun" panose="02010600030101010101" pitchFamily="2" charset="-122"/>
              </a:rPr>
              <a:t>cung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cấp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nhiều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vượt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trội</a:t>
            </a:r>
            <a:r>
              <a:rPr lang="en-US" sz="2000" dirty="0">
                <a:effectLst/>
                <a:latin typeface="Times New Roman" panose="02020603050405020304" pitchFamily="18" charset="0"/>
                <a:ea typeface="SimSun" panose="02010600030101010101" pitchFamily="2" charset="-122"/>
              </a:rPr>
              <a:t> so </a:t>
            </a:r>
            <a:r>
              <a:rPr lang="en-US" sz="2000" dirty="0" err="1">
                <a:effectLst/>
                <a:latin typeface="Times New Roman" panose="02020603050405020304" pitchFamily="18" charset="0"/>
                <a:ea typeface="SimSun" panose="02010600030101010101" pitchFamily="2" charset="-122"/>
              </a:rPr>
              <a:t>với</a:t>
            </a:r>
            <a:r>
              <a:rPr lang="en-US" sz="2000" dirty="0">
                <a:effectLst/>
                <a:latin typeface="Times New Roman" panose="02020603050405020304" pitchFamily="18" charset="0"/>
                <a:ea typeface="SimSun" panose="02010600030101010101" pitchFamily="2" charset="-122"/>
              </a:rPr>
              <a:t> CVS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SVN, </a:t>
            </a:r>
            <a:r>
              <a:rPr lang="en-US" sz="2000" dirty="0" err="1">
                <a:effectLst/>
                <a:latin typeface="Times New Roman" panose="02020603050405020304" pitchFamily="18" charset="0"/>
                <a:ea typeface="SimSun" panose="02010600030101010101" pitchFamily="2" charset="-122"/>
              </a:rPr>
              <a:t>chẳng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hạn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như</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hỗ</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phân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tán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lý</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tốt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hơn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nhóm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làm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việc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lớn</a:t>
            </a:r>
            <a:r>
              <a:rPr lang="en-US" sz="2000" dirty="0">
                <a:effectLst/>
                <a:latin typeface="Times New Roman" panose="02020603050405020304" pitchFamily="18" charset="0"/>
                <a:ea typeface="SimSun" panose="02010600030101010101" pitchFamily="2" charset="-122"/>
              </a:rPr>
              <a:t>.</a:t>
            </a:r>
            <a:endParaRPr lang="en-US" sz="2000" dirty="0"/>
          </a:p>
        </p:txBody>
      </p:sp>
      <p:pic>
        <p:nvPicPr>
          <p:cNvPr id="2052" name="Picture 4" descr="Biografi dan Profil Linus Torvalds – Sang Pencipta Linux | Artikel Unik">
            <a:extLst>
              <a:ext uri="{FF2B5EF4-FFF2-40B4-BE49-F238E27FC236}">
                <a16:creationId xmlns:a16="http://schemas.microsoft.com/office/drawing/2014/main" id="{297C6766-2B41-4E14-B1B1-4A45A686E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31" y="1276350"/>
            <a:ext cx="4514850" cy="21526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91E5BB9-2331-468F-893E-1A04E3538241}"/>
              </a:ext>
            </a:extLst>
          </p:cNvPr>
          <p:cNvSpPr txBox="1"/>
          <p:nvPr/>
        </p:nvSpPr>
        <p:spPr>
          <a:xfrm>
            <a:off x="491612" y="1714004"/>
            <a:ext cx="6710517" cy="2246769"/>
          </a:xfrm>
          <a:prstGeom prst="rect">
            <a:avLst/>
          </a:prstGeom>
          <a:noFill/>
        </p:spPr>
        <p:txBody>
          <a:bodyPr wrap="square">
            <a:spAutoFit/>
          </a:bodyPr>
          <a:lstStyle/>
          <a:p>
            <a:r>
              <a:rPr lang="en-US" sz="2000" dirty="0" err="1">
                <a:effectLst/>
                <a:latin typeface="Times New Roman" panose="02020603050405020304" pitchFamily="18" charset="0"/>
                <a:ea typeface="SimSun" panose="02010600030101010101" pitchFamily="2" charset="-122"/>
              </a:rPr>
              <a:t>Tuy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nhiên</a:t>
            </a:r>
            <a:r>
              <a:rPr lang="en-US" sz="2000" dirty="0">
                <a:effectLst/>
                <a:latin typeface="Times New Roman" panose="02020603050405020304" pitchFamily="18" charset="0"/>
                <a:ea typeface="SimSun" panose="02010600030101010101" pitchFamily="2" charset="-122"/>
              </a:rPr>
              <a:t>, </a:t>
            </a:r>
            <a:r>
              <a:rPr lang="en-US" sz="2000" b="1" dirty="0" err="1">
                <a:effectLst/>
                <a:latin typeface="Times New Roman" panose="02020603050405020304" pitchFamily="18" charset="0"/>
                <a:ea typeface="SimSun" panose="02010600030101010101" pitchFamily="2" charset="-122"/>
              </a:rPr>
              <a:t>BitKeeper</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không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phải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phần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mềm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nguồn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điều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này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tạo</a:t>
            </a:r>
            <a:r>
              <a:rPr lang="en-US" sz="2000" dirty="0">
                <a:effectLst/>
                <a:latin typeface="Times New Roman" panose="02020603050405020304" pitchFamily="18" charset="0"/>
                <a:ea typeface="SimSun" panose="02010600030101010101" pitchFamily="2" charset="-122"/>
              </a:rPr>
              <a:t> ra </a:t>
            </a:r>
            <a:r>
              <a:rPr lang="en-US" sz="2000" dirty="0" err="1">
                <a:effectLst/>
                <a:latin typeface="Times New Roman" panose="02020603050405020304" pitchFamily="18" charset="0"/>
                <a:ea typeface="SimSun" panose="02010600030101010101" pitchFamily="2" charset="-122"/>
              </a:rPr>
              <a:t>mâu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thuẫn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với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đồng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triển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nguồn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những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mong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muốn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công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cụ</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hoàn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toàn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Năm</a:t>
            </a:r>
            <a:r>
              <a:rPr lang="en-US" sz="2000" dirty="0">
                <a:effectLst/>
                <a:latin typeface="Times New Roman" panose="02020603050405020304" pitchFamily="18" charset="0"/>
                <a:ea typeface="SimSun" panose="02010600030101010101" pitchFamily="2" charset="-122"/>
              </a:rPr>
              <a:t> 2005, </a:t>
            </a:r>
            <a:r>
              <a:rPr lang="en-US" sz="2000" dirty="0" err="1">
                <a:effectLst/>
                <a:latin typeface="Times New Roman" panose="02020603050405020304" pitchFamily="18" charset="0"/>
                <a:ea typeface="SimSun" panose="02010600030101010101" pitchFamily="2" charset="-122"/>
              </a:rPr>
              <a:t>sự</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xung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này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đỉnh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điểm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mối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quan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giữa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công</a:t>
            </a:r>
            <a:r>
              <a:rPr lang="en-US" sz="2000" dirty="0">
                <a:effectLst/>
                <a:latin typeface="Times New Roman" panose="02020603050405020304" pitchFamily="18" charset="0"/>
                <a:ea typeface="SimSun" panose="02010600030101010101" pitchFamily="2" charset="-122"/>
              </a:rPr>
              <a:t> ty </a:t>
            </a:r>
            <a:r>
              <a:rPr lang="en-US" sz="2000" dirty="0" err="1">
                <a:effectLst/>
                <a:latin typeface="Times New Roman" panose="02020603050405020304" pitchFamily="18" charset="0"/>
                <a:ea typeface="SimSun" panose="02010600030101010101" pitchFamily="2" charset="-122"/>
              </a:rPr>
              <a:t>sở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hữu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BitKeeper</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đồng</a:t>
            </a:r>
            <a:r>
              <a:rPr lang="en-US" sz="2000" dirty="0">
                <a:effectLst/>
                <a:latin typeface="Times New Roman" panose="02020603050405020304" pitchFamily="18" charset="0"/>
                <a:ea typeface="SimSun" panose="02010600030101010101" pitchFamily="2" charset="-122"/>
              </a:rPr>
              <a:t> Linux </a:t>
            </a:r>
            <a:r>
              <a:rPr lang="en-US" sz="2000" dirty="0" err="1">
                <a:effectLst/>
                <a:latin typeface="Times New Roman" panose="02020603050405020304" pitchFamily="18" charset="0"/>
                <a:ea typeface="SimSun" panose="02010600030101010101" pitchFamily="2" charset="-122"/>
              </a:rPr>
              <a:t>trở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thẳng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dẫn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đến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việc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BitKeeper</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ngừng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cung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cấp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phiên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miễn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nhóm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triển</a:t>
            </a:r>
            <a:r>
              <a:rPr lang="en-US" sz="2000" dirty="0">
                <a:effectLst/>
                <a:latin typeface="Times New Roman" panose="02020603050405020304" pitchFamily="18" charset="0"/>
                <a:ea typeface="SimSun" panose="02010600030101010101" pitchFamily="2" charset="-122"/>
              </a:rPr>
              <a:t> Linux.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50" name="Picture 2" descr="The Architecture and History of Git: A Distributed Version Control ...">
            <a:extLst>
              <a:ext uri="{FF2B5EF4-FFF2-40B4-BE49-F238E27FC236}">
                <a16:creationId xmlns:a16="http://schemas.microsoft.com/office/drawing/2014/main" id="{85FC1651-B558-4C0E-8492-B5F09EFB9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6988" y="3772976"/>
            <a:ext cx="2100109" cy="2405821"/>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92;p19">
            <a:extLst>
              <a:ext uri="{FF2B5EF4-FFF2-40B4-BE49-F238E27FC236}">
                <a16:creationId xmlns:a16="http://schemas.microsoft.com/office/drawing/2014/main" id="{E64F9AC1-6F25-41C7-8BA4-D9CB0D017CC3}"/>
              </a:ext>
            </a:extLst>
          </p:cNvPr>
          <p:cNvSpPr txBox="1">
            <a:spLocks noGrp="1"/>
          </p:cNvSpPr>
          <p:nvPr>
            <p:ph type="title"/>
          </p:nvPr>
        </p:nvSpPr>
        <p:spPr>
          <a:xfrm>
            <a:off x="1796814" y="429569"/>
            <a:ext cx="8795400" cy="678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1.Lịch </a:t>
            </a:r>
            <a:r>
              <a:rPr lang="en-GB" dirty="0" err="1">
                <a:latin typeface="Times New Roman" panose="02020603050405020304" pitchFamily="18" charset="0"/>
                <a:cs typeface="Times New Roman" panose="02020603050405020304" pitchFamily="18" charset="0"/>
              </a:rPr>
              <a:t>sử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về</a:t>
            </a:r>
            <a:r>
              <a:rPr lang="en-GB" dirty="0">
                <a:latin typeface="Times New Roman" panose="02020603050405020304" pitchFamily="18" charset="0"/>
                <a:cs typeface="Times New Roman" panose="02020603050405020304" pitchFamily="18" charset="0"/>
              </a:rPr>
              <a:t> Git</a:t>
            </a:r>
          </a:p>
        </p:txBody>
      </p:sp>
      <p:sp>
        <p:nvSpPr>
          <p:cNvPr id="11" name="TextBox 10">
            <a:extLst>
              <a:ext uri="{FF2B5EF4-FFF2-40B4-BE49-F238E27FC236}">
                <a16:creationId xmlns:a16="http://schemas.microsoft.com/office/drawing/2014/main" id="{ADF77B87-EBD1-410C-9ACA-7063FD91540C}"/>
              </a:ext>
            </a:extLst>
          </p:cNvPr>
          <p:cNvSpPr txBox="1"/>
          <p:nvPr/>
        </p:nvSpPr>
        <p:spPr>
          <a:xfrm>
            <a:off x="530941" y="1714004"/>
            <a:ext cx="6489290" cy="2800767"/>
          </a:xfrm>
          <a:prstGeom prst="rect">
            <a:avLst/>
          </a:prstGeom>
          <a:noFill/>
        </p:spPr>
        <p:txBody>
          <a:bodyPr wrap="square">
            <a:spAutoFit/>
          </a:bodyPr>
          <a:lstStyle/>
          <a:p>
            <a:r>
              <a:rPr lang="vi-VN" sz="2200" dirty="0">
                <a:latin typeface="+mj-lt"/>
                <a:ea typeface="SimSun" panose="02010600030101010101" pitchFamily="2" charset="-122"/>
              </a:rPr>
              <a:t>Sau khi không còn được sử dụng BitKeeper, Linus Torvalds quyết định tạo ra một hệ thống quản lý phiên bản mới để thay thế. Mục tiêu của Torvalds khi phát triển Git bao gồm</a:t>
            </a:r>
            <a:r>
              <a:rPr lang="en-US" sz="2200" dirty="0">
                <a:latin typeface="+mj-lt"/>
                <a:ea typeface="SimSun" panose="02010600030101010101" pitchFamily="2" charset="-122"/>
              </a:rPr>
              <a:t>:</a:t>
            </a:r>
          </a:p>
          <a:p>
            <a:r>
              <a:rPr lang="vi-VN" sz="2200" b="1" dirty="0">
                <a:latin typeface="+mj-lt"/>
              </a:rPr>
              <a:t>•	Tốc độ</a:t>
            </a:r>
            <a:endParaRPr lang="en-US" sz="2200" b="1" dirty="0">
              <a:latin typeface="+mj-lt"/>
            </a:endParaRPr>
          </a:p>
          <a:p>
            <a:r>
              <a:rPr lang="vi-VN" sz="2200" b="1" dirty="0">
                <a:latin typeface="+mj-lt"/>
              </a:rPr>
              <a:t>•	Phân tán</a:t>
            </a:r>
            <a:r>
              <a:rPr lang="en-US" sz="2200" b="1" dirty="0">
                <a:latin typeface="+mj-lt"/>
              </a:rPr>
              <a:t> </a:t>
            </a:r>
            <a:r>
              <a:rPr lang="vi-VN" sz="2200" b="1" dirty="0">
                <a:latin typeface="+mj-lt"/>
              </a:rPr>
              <a:t> </a:t>
            </a:r>
            <a:endParaRPr lang="en-US" sz="2200" b="1" dirty="0">
              <a:latin typeface="+mj-lt"/>
            </a:endParaRPr>
          </a:p>
          <a:p>
            <a:r>
              <a:rPr lang="vi-VN" sz="2200" b="1" dirty="0">
                <a:latin typeface="+mj-lt"/>
              </a:rPr>
              <a:t>•	Bảo mật</a:t>
            </a:r>
            <a:endParaRPr lang="en-US" sz="2200" b="1" dirty="0">
              <a:latin typeface="+mj-lt"/>
            </a:endParaRPr>
          </a:p>
          <a:p>
            <a:r>
              <a:rPr lang="vi-VN" sz="2200" b="1" dirty="0">
                <a:latin typeface="+mj-lt"/>
              </a:rPr>
              <a:t>•	Đơn giản</a:t>
            </a:r>
            <a:endParaRPr lang="en-US" sz="2200" b="1" dirty="0">
              <a:latin typeface="+mj-lt"/>
            </a:endParaRPr>
          </a:p>
        </p:txBody>
      </p:sp>
      <p:pic>
        <p:nvPicPr>
          <p:cNvPr id="2052" name="Picture 4" descr="Biografi dan Profil Linus Torvalds – Sang Pencipta Linux | Artikel Unik">
            <a:extLst>
              <a:ext uri="{FF2B5EF4-FFF2-40B4-BE49-F238E27FC236}">
                <a16:creationId xmlns:a16="http://schemas.microsoft.com/office/drawing/2014/main" id="{297C6766-2B41-4E14-B1B1-4A45A686E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31" y="1276350"/>
            <a:ext cx="4514850" cy="21526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3808B1-E7F2-4E0D-8E26-F58CCF0B4B14}"/>
              </a:ext>
            </a:extLst>
          </p:cNvPr>
          <p:cNvSpPr txBox="1"/>
          <p:nvPr/>
        </p:nvSpPr>
        <p:spPr>
          <a:xfrm>
            <a:off x="530941" y="1666121"/>
            <a:ext cx="6135328" cy="3477875"/>
          </a:xfrm>
          <a:prstGeom prst="rect">
            <a:avLst/>
          </a:prstGeom>
          <a:noFill/>
        </p:spPr>
        <p:txBody>
          <a:bodyPr wrap="square">
            <a:spAutoFit/>
          </a:bodyPr>
          <a:lstStyle/>
          <a:p>
            <a:r>
              <a:rPr lang="vi-VN" sz="2200" dirty="0">
                <a:latin typeface="+mj-lt"/>
                <a:ea typeface="SimSun" panose="02010600030101010101" pitchFamily="2" charset="-122"/>
              </a:rPr>
              <a:t>Torvalds bắt đầu phát triển Git vào tháng 4 năm 2005 và chỉ trong vài tuần đã tạo ra phiên bản đầu tiên của Git. Các tính năng quan trọng của Git trong phiên bản ban đầu bao gồm:</a:t>
            </a:r>
          </a:p>
          <a:p>
            <a:r>
              <a:rPr lang="vi-VN" sz="2200" dirty="0">
                <a:latin typeface="+mj-lt"/>
                <a:ea typeface="SimSun" panose="02010600030101010101" pitchFamily="2" charset="-122"/>
              </a:rPr>
              <a:t>•	</a:t>
            </a:r>
            <a:r>
              <a:rPr lang="vi-VN" sz="2200" b="1" dirty="0">
                <a:latin typeface="+mj-lt"/>
                <a:ea typeface="SimSun" panose="02010600030101010101" pitchFamily="2" charset="-122"/>
              </a:rPr>
              <a:t>Hỗ trợ nhánh (branching) linh hoạt.</a:t>
            </a:r>
          </a:p>
          <a:p>
            <a:r>
              <a:rPr lang="vi-VN" sz="2200" b="1" dirty="0">
                <a:latin typeface="+mj-lt"/>
                <a:ea typeface="SimSun" panose="02010600030101010101" pitchFamily="2" charset="-122"/>
              </a:rPr>
              <a:t>•	Khả năng quản lý phân tán mà không cần máy chủ trung tâm.</a:t>
            </a:r>
          </a:p>
          <a:p>
            <a:r>
              <a:rPr lang="vi-VN" sz="2200" b="1" dirty="0">
                <a:latin typeface="+mj-lt"/>
                <a:ea typeface="SimSun" panose="02010600030101010101" pitchFamily="2" charset="-122"/>
              </a:rPr>
              <a:t>•	Tốc độ xử lý nhanh hơn so với các hệ thống quản lý phiên bản cũ.</a:t>
            </a:r>
          </a:p>
          <a:p>
            <a:endParaRPr lang="en-US" sz="2200" dirty="0">
              <a:latin typeface="+mj-lt"/>
              <a:ea typeface="SimSun" panose="02010600030101010101" pitchFamily="2" charset="-122"/>
            </a:endParaRPr>
          </a:p>
        </p:txBody>
      </p:sp>
    </p:spTree>
    <p:extLst>
      <p:ext uri="{BB962C8B-B14F-4D97-AF65-F5344CB8AC3E}">
        <p14:creationId xmlns:p14="http://schemas.microsoft.com/office/powerpoint/2010/main" val="117951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9" name="Google Shape;192;p19">
            <a:extLst>
              <a:ext uri="{FF2B5EF4-FFF2-40B4-BE49-F238E27FC236}">
                <a16:creationId xmlns:a16="http://schemas.microsoft.com/office/drawing/2014/main" id="{E64F9AC1-6F25-41C7-8BA4-D9CB0D017CC3}"/>
              </a:ext>
            </a:extLst>
          </p:cNvPr>
          <p:cNvSpPr txBox="1">
            <a:spLocks noGrp="1"/>
          </p:cNvSpPr>
          <p:nvPr>
            <p:ph type="title"/>
          </p:nvPr>
        </p:nvSpPr>
        <p:spPr>
          <a:xfrm>
            <a:off x="1796814" y="429569"/>
            <a:ext cx="8795400" cy="678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2.Tại </a:t>
            </a:r>
            <a:r>
              <a:rPr lang="en-GB" dirty="0" err="1">
                <a:latin typeface="Times New Roman" panose="02020603050405020304" pitchFamily="18" charset="0"/>
                <a:cs typeface="Times New Roman" panose="02020603050405020304" pitchFamily="18" charset="0"/>
              </a:rPr>
              <a:t>sao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cần</a:t>
            </a:r>
            <a:r>
              <a:rPr lang="en-GB" dirty="0">
                <a:latin typeface="Times New Roman" panose="02020603050405020304" pitchFamily="18" charset="0"/>
                <a:cs typeface="Times New Roman" panose="02020603050405020304" pitchFamily="18" charset="0"/>
              </a:rPr>
              <a:t> git?</a:t>
            </a:r>
          </a:p>
        </p:txBody>
      </p:sp>
    </p:spTree>
    <p:extLst>
      <p:ext uri="{BB962C8B-B14F-4D97-AF65-F5344CB8AC3E}">
        <p14:creationId xmlns:p14="http://schemas.microsoft.com/office/powerpoint/2010/main" val="59492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9" name="Google Shape;192;p19">
            <a:extLst>
              <a:ext uri="{FF2B5EF4-FFF2-40B4-BE49-F238E27FC236}">
                <a16:creationId xmlns:a16="http://schemas.microsoft.com/office/drawing/2014/main" id="{E64F9AC1-6F25-41C7-8BA4-D9CB0D017CC3}"/>
              </a:ext>
            </a:extLst>
          </p:cNvPr>
          <p:cNvSpPr txBox="1">
            <a:spLocks noGrp="1"/>
          </p:cNvSpPr>
          <p:nvPr>
            <p:ph type="title"/>
          </p:nvPr>
        </p:nvSpPr>
        <p:spPr>
          <a:xfrm>
            <a:off x="1796814" y="429569"/>
            <a:ext cx="8795400" cy="678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3.Các </a:t>
            </a:r>
            <a:r>
              <a:rPr lang="en-GB" dirty="0" err="1">
                <a:latin typeface="Times New Roman" panose="02020603050405020304" pitchFamily="18" charset="0"/>
                <a:cs typeface="Times New Roman" panose="02020603050405020304" pitchFamily="18" charset="0"/>
              </a:rPr>
              <a:t>câu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lệnh</a:t>
            </a:r>
            <a:r>
              <a:rPr lang="en-GB" dirty="0">
                <a:latin typeface="Times New Roman" panose="02020603050405020304" pitchFamily="18" charset="0"/>
                <a:cs typeface="Times New Roman" panose="02020603050405020304" pitchFamily="18" charset="0"/>
              </a:rPr>
              <a:t> git</a:t>
            </a:r>
          </a:p>
        </p:txBody>
      </p:sp>
      <p:sp>
        <p:nvSpPr>
          <p:cNvPr id="5" name="TextBox 4">
            <a:extLst>
              <a:ext uri="{FF2B5EF4-FFF2-40B4-BE49-F238E27FC236}">
                <a16:creationId xmlns:a16="http://schemas.microsoft.com/office/drawing/2014/main" id="{17D804EF-E1CC-4885-872F-AACF2290C0DF}"/>
              </a:ext>
            </a:extLst>
          </p:cNvPr>
          <p:cNvSpPr txBox="1"/>
          <p:nvPr/>
        </p:nvSpPr>
        <p:spPr>
          <a:xfrm>
            <a:off x="1012723" y="1802494"/>
            <a:ext cx="8239433" cy="2862322"/>
          </a:xfrm>
          <a:prstGeom prst="rect">
            <a:avLst/>
          </a:prstGeom>
          <a:noFill/>
        </p:spPr>
        <p:txBody>
          <a:bodyPr wrap="square">
            <a:spAutoFit/>
          </a:bodyPr>
          <a:lstStyle/>
          <a:p>
            <a:r>
              <a:rPr lang="vi-VN" sz="2000" dirty="0">
                <a:latin typeface="Times New Roman" panose="02020603050405020304" pitchFamily="18" charset="0"/>
                <a:ea typeface="SimSun" panose="02010600030101010101" pitchFamily="2" charset="-122"/>
              </a:rPr>
              <a:t>•	Lệnh cấu hình Git: Để cấu hình người dùng.</a:t>
            </a:r>
          </a:p>
          <a:p>
            <a:r>
              <a:rPr lang="vi-VN" sz="2000" dirty="0">
                <a:latin typeface="Times New Roman" panose="02020603050405020304" pitchFamily="18" charset="0"/>
                <a:ea typeface="SimSun" panose="02010600030101010101" pitchFamily="2" charset="-122"/>
              </a:rPr>
              <a:t>•	Lệnh Git Init: Tạo một kho lưu trữ cục bộ.</a:t>
            </a:r>
          </a:p>
          <a:p>
            <a:r>
              <a:rPr lang="vi-VN" sz="2000" dirty="0">
                <a:latin typeface="Times New Roman" panose="02020603050405020304" pitchFamily="18" charset="0"/>
                <a:ea typeface="SimSun" panose="02010600030101010101" pitchFamily="2" charset="-122"/>
              </a:rPr>
              <a:t>•	Lệnh Git clone: Sao chép một kho lưu trữ từ xa.</a:t>
            </a:r>
          </a:p>
          <a:p>
            <a:r>
              <a:rPr lang="vi-VN" sz="2000" dirty="0">
                <a:latin typeface="Times New Roman" panose="02020603050405020304" pitchFamily="18" charset="0"/>
                <a:ea typeface="SimSun" panose="02010600030101010101" pitchFamily="2" charset="-122"/>
              </a:rPr>
              <a:t>•	Lệnh Git add: Thêm thay đổi vào vùng chờ commit.</a:t>
            </a:r>
          </a:p>
          <a:p>
            <a:r>
              <a:rPr lang="vi-VN" sz="2000" dirty="0">
                <a:latin typeface="Times New Roman" panose="02020603050405020304" pitchFamily="18" charset="0"/>
                <a:ea typeface="SimSun" panose="02010600030101010101" pitchFamily="2" charset="-122"/>
              </a:rPr>
              <a:t>•	Lệnh Git commit: Lưu trạng thái hiện tại của vùng chờ.</a:t>
            </a:r>
          </a:p>
          <a:p>
            <a:r>
              <a:rPr lang="vi-VN" sz="2000" dirty="0">
                <a:latin typeface="Times New Roman" panose="02020603050405020304" pitchFamily="18" charset="0"/>
                <a:ea typeface="SimSun" panose="02010600030101010101" pitchFamily="2" charset="-122"/>
              </a:rPr>
              <a:t>•	Lệnh Git Status: Hiển thị trạng thái của các tệp trong thư mục làm việc.</a:t>
            </a:r>
          </a:p>
          <a:p>
            <a:r>
              <a:rPr lang="vi-VN" sz="2000" dirty="0">
                <a:latin typeface="Times New Roman" panose="02020603050405020304" pitchFamily="18" charset="0"/>
                <a:ea typeface="SimSun" panose="02010600030101010101" pitchFamily="2" charset="-122"/>
              </a:rPr>
              <a:t>•	Lệnh Git Push: Đẩy các thay đổi lên kho lưu trữ từ xa.</a:t>
            </a:r>
          </a:p>
          <a:p>
            <a:r>
              <a:rPr lang="vi-VN" sz="2000" dirty="0">
                <a:latin typeface="Times New Roman" panose="02020603050405020304" pitchFamily="18" charset="0"/>
                <a:ea typeface="SimSun" panose="02010600030101010101" pitchFamily="2" charset="-122"/>
              </a:rPr>
              <a:t>•	Lệnh Git Pull: Kéo các thay đổi từ kho lưu trữ từ xa về máy cục bộ.</a:t>
            </a:r>
          </a:p>
          <a:p>
            <a:endParaRPr lang="vi-VN" sz="20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23330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6" name="Google Shape;192;p19">
            <a:extLst>
              <a:ext uri="{FF2B5EF4-FFF2-40B4-BE49-F238E27FC236}">
                <a16:creationId xmlns:a16="http://schemas.microsoft.com/office/drawing/2014/main" id="{A2FFFE0D-59AE-4032-AAF8-EE7C05EEEB02}"/>
              </a:ext>
            </a:extLst>
          </p:cNvPr>
          <p:cNvSpPr txBox="1">
            <a:spLocks noGrp="1"/>
          </p:cNvSpPr>
          <p:nvPr>
            <p:ph type="title"/>
          </p:nvPr>
        </p:nvSpPr>
        <p:spPr>
          <a:xfrm>
            <a:off x="1796814" y="429569"/>
            <a:ext cx="8795400" cy="678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dirty="0">
                <a:latin typeface="Times New Roman" panose="02020603050405020304" pitchFamily="18" charset="0"/>
                <a:cs typeface="Times New Roman" panose="02020603050405020304" pitchFamily="18" charset="0"/>
              </a:rPr>
              <a:t>4.Câu </a:t>
            </a:r>
            <a:r>
              <a:rPr lang="en-GB" dirty="0" err="1">
                <a:latin typeface="Times New Roman" panose="02020603050405020304" pitchFamily="18" charset="0"/>
                <a:cs typeface="Times New Roman" panose="02020603050405020304" pitchFamily="18" charset="0"/>
              </a:rPr>
              <a:t>hỏi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trắc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nghiệm</a:t>
            </a:r>
            <a:endParaRPr lang="en-GB"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C79DECE-85B6-4987-94BE-BD32F468EFC5}"/>
              </a:ext>
            </a:extLst>
          </p:cNvPr>
          <p:cNvSpPr txBox="1"/>
          <p:nvPr/>
        </p:nvSpPr>
        <p:spPr>
          <a:xfrm>
            <a:off x="2428568" y="1432966"/>
            <a:ext cx="6351639" cy="830997"/>
          </a:xfrm>
          <a:prstGeom prst="rect">
            <a:avLst/>
          </a:prstGeom>
          <a:noFill/>
        </p:spPr>
        <p:txBody>
          <a:bodyPr wrap="square" rtlCol="0">
            <a:spAutoFit/>
          </a:bodyPr>
          <a:lstStyle/>
          <a:p>
            <a:pPr algn="ctr"/>
            <a:r>
              <a:rPr lang="en-US" sz="4800" b="1" dirty="0" err="1">
                <a:latin typeface="Times New Roman" panose="02020603050405020304" pitchFamily="18" charset="0"/>
                <a:cs typeface="Times New Roman" panose="02020603050405020304" pitchFamily="18" charset="0"/>
              </a:rPr>
              <a:t>Câu</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hỏi</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số</a:t>
            </a:r>
            <a:r>
              <a:rPr lang="en-US" sz="4800" b="1" dirty="0">
                <a:latin typeface="Times New Roman" panose="02020603050405020304" pitchFamily="18" charset="0"/>
                <a:cs typeface="Times New Roman" panose="02020603050405020304" pitchFamily="18" charset="0"/>
              </a:rPr>
              <a:t> 1</a:t>
            </a:r>
          </a:p>
        </p:txBody>
      </p:sp>
      <p:sp>
        <p:nvSpPr>
          <p:cNvPr id="8" name="TextBox 7">
            <a:extLst>
              <a:ext uri="{FF2B5EF4-FFF2-40B4-BE49-F238E27FC236}">
                <a16:creationId xmlns:a16="http://schemas.microsoft.com/office/drawing/2014/main" id="{01FE3AA1-FBFD-4AF0-B7C5-1E726FD54CAB}"/>
              </a:ext>
            </a:extLst>
          </p:cNvPr>
          <p:cNvSpPr txBox="1"/>
          <p:nvPr/>
        </p:nvSpPr>
        <p:spPr>
          <a:xfrm>
            <a:off x="914400" y="2654710"/>
            <a:ext cx="124869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1" name="TextBox 10">
            <a:extLst>
              <a:ext uri="{FF2B5EF4-FFF2-40B4-BE49-F238E27FC236}">
                <a16:creationId xmlns:a16="http://schemas.microsoft.com/office/drawing/2014/main" id="{6629437C-300D-4920-AB65-2641DD5A1730}"/>
              </a:ext>
            </a:extLst>
          </p:cNvPr>
          <p:cNvSpPr txBox="1"/>
          <p:nvPr/>
        </p:nvSpPr>
        <p:spPr>
          <a:xfrm>
            <a:off x="8047704" y="2654710"/>
            <a:ext cx="124869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12" name="TextBox 11">
            <a:extLst>
              <a:ext uri="{FF2B5EF4-FFF2-40B4-BE49-F238E27FC236}">
                <a16:creationId xmlns:a16="http://schemas.microsoft.com/office/drawing/2014/main" id="{E89BAEA7-3CE1-4336-88C3-B44D8F191141}"/>
              </a:ext>
            </a:extLst>
          </p:cNvPr>
          <p:cNvSpPr txBox="1"/>
          <p:nvPr/>
        </p:nvSpPr>
        <p:spPr>
          <a:xfrm>
            <a:off x="8047704" y="4409372"/>
            <a:ext cx="124869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
            </a:r>
          </a:p>
        </p:txBody>
      </p:sp>
      <p:sp>
        <p:nvSpPr>
          <p:cNvPr id="13" name="TextBox 12">
            <a:extLst>
              <a:ext uri="{FF2B5EF4-FFF2-40B4-BE49-F238E27FC236}">
                <a16:creationId xmlns:a16="http://schemas.microsoft.com/office/drawing/2014/main" id="{9CB3C65C-625C-4CE6-BC98-9AFA2003FF31}"/>
              </a:ext>
            </a:extLst>
          </p:cNvPr>
          <p:cNvSpPr txBox="1"/>
          <p:nvPr/>
        </p:nvSpPr>
        <p:spPr>
          <a:xfrm>
            <a:off x="914400" y="4477081"/>
            <a:ext cx="124869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93</TotalTime>
  <Words>1361</Words>
  <Application>Microsoft Office PowerPoint</Application>
  <PresentationFormat>Widescreen</PresentationFormat>
  <Paragraphs>92</Paragraphs>
  <Slides>29</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Symbol</vt:lpstr>
      <vt:lpstr>Poppins Light</vt:lpstr>
      <vt:lpstr>Arial</vt:lpstr>
      <vt:lpstr>Times New Roman</vt:lpstr>
      <vt:lpstr>Poppins SemiBold</vt:lpstr>
      <vt:lpstr>Poppins Medium</vt:lpstr>
      <vt:lpstr>Impact</vt:lpstr>
      <vt:lpstr>Main Event</vt:lpstr>
      <vt:lpstr>PowerPoint Presentation</vt:lpstr>
      <vt:lpstr>THÀNH VIÊN </vt:lpstr>
      <vt:lpstr>Mục lục</vt:lpstr>
      <vt:lpstr>1.Lịch sử về Git</vt:lpstr>
      <vt:lpstr>1.Lịch sử về Git</vt:lpstr>
      <vt:lpstr>1.Lịch sử về Git</vt:lpstr>
      <vt:lpstr>2.Tại sao lại cần git?</vt:lpstr>
      <vt:lpstr>3.Các câu lệnh git</vt:lpstr>
      <vt:lpstr>4.Câu hỏi trắc nghiệm</vt:lpstr>
      <vt:lpstr>Dưới đây là một số chi tiết về Spring Boot:</vt:lpstr>
      <vt:lpstr>Cách cài đặt: https://spring.io/tools</vt:lpstr>
      <vt:lpstr>Cách tạo 1 spring project </vt:lpstr>
      <vt:lpstr>Cách tạo 1 spring project </vt:lpstr>
      <vt:lpstr>Cách tạo 1 spring project </vt:lpstr>
      <vt:lpstr>Cách tạo 1 spring project </vt:lpstr>
      <vt:lpstr>Cách tạo 1 spring project </vt:lpstr>
      <vt:lpstr>Phần Web</vt:lpstr>
      <vt:lpstr>Giới thiệu về Web</vt:lpstr>
      <vt:lpstr>Dưới đây là một số đặc điểm chính của React:</vt:lpstr>
      <vt:lpstr>Component-Based Architecture (Kiến trúc dựa trên thành phần)</vt:lpstr>
      <vt:lpstr>Virtual DOM (DOM Ảo)</vt:lpstr>
      <vt:lpstr>Declarative Syntax (Cú pháp khai báo)</vt:lpstr>
      <vt:lpstr>JSX (JavaScript XML)</vt:lpstr>
      <vt:lpstr>Unidirectional Data Flow (Dòng dữ liệu một chiều)</vt:lpstr>
      <vt:lpstr>React Hooks</vt:lpstr>
      <vt:lpstr>Ecosystem (Hệ sinh thái)</vt:lpstr>
      <vt:lpstr>Giới thiệu về Redux</vt:lpstr>
      <vt:lpstr>PowerPoint Presentation</vt:lpstr>
      <vt:lpstr>Thank you and Welcome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web với Spring Boot</dc:title>
  <dc:creator>Minh Đại Trần</dc:creator>
  <cp:lastModifiedBy>truong duong</cp:lastModifiedBy>
  <cp:revision>35</cp:revision>
  <dcterms:created xsi:type="dcterms:W3CDTF">2024-05-23T02:47:00Z</dcterms:created>
  <dcterms:modified xsi:type="dcterms:W3CDTF">2024-09-23T02:15:33Z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281CF68621A341DB813568AD4C017FB2_13</vt:lpwstr>
  </property>
  <property fmtid="{D5CDD505-2E9C-101B-9397-08002B2CF9AE}" pid="3" name="KSOProductBuildVer">
    <vt:lpwstr>1033-12.2.0.16909</vt:lpwstr>
  </property>
</Properties>
</file>